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notesMasterIdLst>
    <p:notesMasterId r:id="rId46"/>
  </p:notesMasterIdLst>
  <p:sldIdLst>
    <p:sldId id="256" r:id="rId5"/>
    <p:sldId id="407" r:id="rId6"/>
    <p:sldId id="398" r:id="rId7"/>
    <p:sldId id="358" r:id="rId8"/>
    <p:sldId id="372" r:id="rId9"/>
    <p:sldId id="290" r:id="rId10"/>
    <p:sldId id="293" r:id="rId11"/>
    <p:sldId id="294" r:id="rId12"/>
    <p:sldId id="373" r:id="rId13"/>
    <p:sldId id="404" r:id="rId14"/>
    <p:sldId id="374" r:id="rId15"/>
    <p:sldId id="406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295" r:id="rId25"/>
    <p:sldId id="296" r:id="rId26"/>
    <p:sldId id="361" r:id="rId27"/>
    <p:sldId id="362" r:id="rId28"/>
    <p:sldId id="363" r:id="rId29"/>
    <p:sldId id="364" r:id="rId30"/>
    <p:sldId id="365" r:id="rId31"/>
    <p:sldId id="366" r:id="rId32"/>
    <p:sldId id="297" r:id="rId33"/>
    <p:sldId id="298" r:id="rId34"/>
    <p:sldId id="299" r:id="rId35"/>
    <p:sldId id="40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402" r:id="rId44"/>
    <p:sldId id="3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4D08A-FA48-4E50-86D9-2E5B5641DC9B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FF3AF-28ED-46D7-A857-8604237E5E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http://zzzzsbg.rs/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0FF3AF-28ED-46D7-A857-8604237E5EE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88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0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9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08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22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959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4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80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16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346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70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93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98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539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70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61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90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33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686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06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797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41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6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105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420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54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47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836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02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90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7407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730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290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4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82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482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906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9/20/2020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55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45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9/20/2020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2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0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28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9/20/2020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78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9/20/2020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33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9/20/2020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0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5544616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Примарна здарвствена заштита</a:t>
            </a:r>
            <a:br>
              <a:rPr lang="en-US" sz="4400" dirty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6"/>
    </mc:Choice>
    <mc:Fallback xmlns="">
      <p:transition spd="slow" advTm="924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sr-Cyrl-RS" sz="2400" dirty="0"/>
              <a:t>Диспанзерски метод рада</a:t>
            </a:r>
          </a:p>
          <a:p>
            <a:pPr marL="0" indent="0">
              <a:buNone/>
              <a:defRPr/>
            </a:pPr>
            <a:endParaRPr lang="sr-Cyrl-RS" sz="2400" dirty="0"/>
          </a:p>
          <a:p>
            <a:pPr>
              <a:defRPr/>
            </a:pPr>
            <a:r>
              <a:rPr lang="sr-Cyrl-RS" sz="2400" dirty="0"/>
              <a:t>Активна здравствена заштита – мере које је нужно предузимати од стране државе и здравствене службе у организованом облику у заштити здравља становништва</a:t>
            </a:r>
          </a:p>
          <a:p>
            <a:pPr>
              <a:defRPr/>
            </a:pPr>
            <a:r>
              <a:rPr lang="sr-Cyrl-RS" sz="2400" dirty="0"/>
              <a:t>Ове мере подразумевају промоцију здравља, специфичну превенцију и рано откривање болести (вакцинација, превентивни прегледи...)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847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20"/>
    </mc:Choice>
    <mc:Fallback xmlns="">
      <p:transition spd="slow" advTm="5222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418629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RS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Изабрани лекар-чувар капије</a:t>
            </a:r>
            <a:endParaRPr lang="en-US" sz="32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052736"/>
            <a:ext cx="8208962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/>
              <a:t>Изабрани лекар обавља здравствену заштиту у тиму са здравственим радником одговарајуће школске спреме здравствене струке. 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Законом о здравственом осигурању дефинисано је право на избор лекара у Дому здравља на подручју матичне филијале или на подручју пребивалишта, односно боравишта.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Лекар се бира из области опште медицине, педијатрије, гинекологије или стоматологије.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Сви пунолетни грађани имају право на избор доктора медицине, или  специјалисту опште медицине, односно, специјалисту медицине рада.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Деца млађа од 18 година имају право на изабраног доктора специјалисте педијатрије.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Особе женског пола старије од 15 године живота могу изабрати и  доктора специјалисту гинекологије.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Особе  млађе од 26 или старије од 65 година могу изабрати и доктора стоматологије.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5174864"/>
      </p:ext>
    </p:extLst>
  </p:cSld>
  <p:clrMapOvr>
    <a:masterClrMapping/>
  </p:clrMapOvr>
  <p:transition advTm="7345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RS" sz="2800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Изабрани лекар-чувар капије</a:t>
            </a:r>
            <a:endParaRPr lang="en-US" sz="28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/>
              <a:t>Изабрани лекар:</a:t>
            </a:r>
            <a:br>
              <a:rPr lang="ru-RU" sz="2000" dirty="0"/>
            </a:br>
            <a:r>
              <a:rPr lang="ru-RU" sz="2000" dirty="0"/>
              <a:t>1) Организује и спроводи мере на очувању и унапређењу здравља појединаца и породице;</a:t>
            </a:r>
            <a:br>
              <a:rPr lang="ru-RU" sz="2000" dirty="0"/>
            </a:br>
            <a:r>
              <a:rPr lang="ru-RU" sz="2000" dirty="0"/>
              <a:t>2) Ради на откривању и сузбијању фактора ризика за настанак болести;</a:t>
            </a:r>
            <a:br>
              <a:rPr lang="ru-RU" sz="2000" dirty="0"/>
            </a:br>
            <a:r>
              <a:rPr lang="ru-RU" sz="2000" dirty="0"/>
              <a:t>3) Врши дијагностику и благовремено лечење пацијената;</a:t>
            </a:r>
            <a:br>
              <a:rPr lang="ru-RU" sz="2000" dirty="0"/>
            </a:br>
            <a:r>
              <a:rPr lang="ru-RU" sz="2000" dirty="0"/>
              <a:t>4) Указује хитну медицинску помоћ;</a:t>
            </a:r>
            <a:br>
              <a:rPr lang="ru-RU" sz="2000" dirty="0"/>
            </a:br>
            <a:r>
              <a:rPr lang="ru-RU" sz="2000" dirty="0"/>
              <a:t>5) Упућује пацијента у одговарајућу здравствену установу према медицинским индикацијама, односно код лекара специјалисте и усклађује мишљење на предлоге за наставак лечења пацијента;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dirty="0"/>
              <a:t>     6) Спроводи кућно лечење, здравствену негу и палијативно збрињавање, као и лечење болесника којима је неопходно болничко лечење;</a:t>
            </a:r>
            <a:br>
              <a:rPr lang="ru-RU" sz="2000" dirty="0"/>
            </a:br>
            <a:r>
              <a:rPr lang="ru-RU" sz="2000" dirty="0"/>
              <a:t>    7) Прописује лекове и медицинска средства;</a:t>
            </a:r>
            <a:br>
              <a:rPr lang="ru-RU" sz="2000" dirty="0"/>
            </a:br>
            <a:r>
              <a:rPr lang="ru-RU" sz="2000" dirty="0"/>
              <a:t>    8) Спроводи здравствену заштиту из области менталног здравља;</a:t>
            </a:r>
            <a:br>
              <a:rPr lang="ru-RU" sz="2000" dirty="0"/>
            </a:br>
            <a:r>
              <a:rPr lang="ru-RU" sz="2000" dirty="0"/>
              <a:t>    9) Обавља и друге послове, у складу са законом.</a:t>
            </a:r>
            <a:br>
              <a:rPr lang="ru-RU" sz="2000" dirty="0"/>
            </a:br>
            <a:r>
              <a:rPr lang="ru-RU" sz="2000" dirty="0"/>
              <a:t>У поступку остваривања ЗЗ изабрани лекар упућује пацијента на секундарни и терцијарни ниво и води потпуну медицинску документацију о здравственом стању пацијента.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3827467"/>
      </p:ext>
    </p:extLst>
  </p:cSld>
  <p:clrMapOvr>
    <a:masterClrMapping/>
  </p:clrMapOvr>
  <p:transition advTm="2341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404663"/>
            <a:ext cx="8075613" cy="792089"/>
          </a:xfrm>
        </p:spPr>
        <p:txBody>
          <a:bodyPr/>
          <a:lstStyle/>
          <a:p>
            <a:pPr eaLnBrk="1" hangingPunct="1">
              <a:defRPr/>
            </a:pPr>
            <a:r>
              <a:rPr lang="sr-Cyrl-RS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Због чега је важно имати изабраног лекара</a:t>
            </a:r>
            <a:endParaRPr lang="en-US" sz="32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/>
              <a:t>   </a:t>
            </a:r>
            <a:r>
              <a:rPr lang="ru-RU" sz="2400" b="1" dirty="0"/>
              <a:t>Холистички приступ пацијенту</a:t>
            </a:r>
            <a:r>
              <a:rPr lang="ru-RU" sz="2400" dirty="0"/>
              <a:t>.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-Упознат је са предходним здравственим стањем и факторима ризика, стилом живота, навикама.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-Има могућност да позива на превентивне прегледе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-Могућност заказивања прегледа телефоном.</a:t>
            </a:r>
          </a:p>
          <a:p>
            <a:pPr eaLnBrk="1" hangingPunct="1">
              <a:buFontTx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572016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76672"/>
            <a:ext cx="8075613" cy="631825"/>
          </a:xfrm>
        </p:spPr>
        <p:txBody>
          <a:bodyPr/>
          <a:lstStyle/>
          <a:p>
            <a:pPr algn="ctr" eaLnBrk="1" hangingPunct="1"/>
            <a:r>
              <a:rPr lang="en-US" sz="3200" b="1" dirty="0"/>
              <a:t>       </a:t>
            </a:r>
            <a:r>
              <a:rPr lang="ru-RU" sz="3200" dirty="0">
                <a:latin typeface="+mn-lt"/>
              </a:rPr>
              <a:t>Превентивне мера у области примарне здравствене заштите</a:t>
            </a:r>
            <a:endParaRPr lang="en-US" sz="3200" dirty="0">
              <a:latin typeface="+mn-lt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rgbClr val="336699"/>
                </a:solidFill>
              </a:rPr>
              <a:t>Првентивне услуге у служби ЗЗ деце 0-6 година</a:t>
            </a:r>
            <a:endParaRPr lang="en-US" sz="2400" b="1" dirty="0">
              <a:solidFill>
                <a:srgbClr val="3366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br>
              <a:rPr lang="ru-RU" sz="2400" dirty="0"/>
            </a:br>
            <a:r>
              <a:rPr lang="ru-RU" sz="2400" b="1" dirty="0"/>
              <a:t>Систематски преглед</a:t>
            </a:r>
            <a:r>
              <a:rPr lang="ru-RU" sz="2400" dirty="0"/>
              <a:t>: одојче, мало дете у 2. и 4. години живота и пред полазак у школу (6./7.година).</a:t>
            </a:r>
            <a:br>
              <a:rPr lang="ru-RU" sz="2400" dirty="0"/>
            </a:br>
            <a:r>
              <a:rPr lang="ru-RU" sz="2400" b="1" dirty="0"/>
              <a:t>Контролни преглед: </a:t>
            </a:r>
            <a:r>
              <a:rPr lang="ru-RU" sz="2400" dirty="0"/>
              <a:t>одојчад, мало дете у 3. и 5. години живота.</a:t>
            </a:r>
            <a:br>
              <a:rPr lang="ru-RU" sz="2400" dirty="0"/>
            </a:br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статуса): Спроводи се према Правилнику о имунизацији и начину заштите лековима.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9624693"/>
      </p:ext>
    </p:extLst>
  </p:cSld>
  <p:clrMapOvr>
    <a:masterClrMapping/>
  </p:clrMapOvr>
  <p:transition advTm="1836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08962" cy="5761037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rgbClr val="336699"/>
                </a:solidFill>
              </a:rPr>
              <a:t>Првентивне услуге у служби ЗЗ школске деце и омладине </a:t>
            </a:r>
          </a:p>
          <a:p>
            <a:pPr marL="0" indent="0" eaLnBrk="1" hangingPunct="1">
              <a:buFontTx/>
              <a:buNone/>
              <a:defRPr/>
            </a:pPr>
            <a:br>
              <a:rPr lang="ru-RU" sz="2400" dirty="0"/>
            </a:br>
            <a:r>
              <a:rPr lang="ru-RU" sz="2400" b="1" dirty="0"/>
              <a:t>Систематски преглед</a:t>
            </a:r>
            <a:r>
              <a:rPr lang="ru-RU" sz="2400" dirty="0"/>
              <a:t>:</a:t>
            </a:r>
            <a:r>
              <a:rPr lang="en-US" sz="2400" dirty="0"/>
              <a:t> </a:t>
            </a:r>
            <a:r>
              <a:rPr lang="nn-NO" sz="2400" dirty="0"/>
              <a:t>I, III, V i VII </a:t>
            </a:r>
            <a:r>
              <a:rPr lang="ru-RU" sz="2400" dirty="0"/>
              <a:t>разред ОШ и </a:t>
            </a:r>
            <a:r>
              <a:rPr lang="en-US" sz="2400" dirty="0"/>
              <a:t>I </a:t>
            </a:r>
            <a:r>
              <a:rPr lang="sr-Cyrl-RS" sz="2400" dirty="0"/>
              <a:t>и </a:t>
            </a:r>
            <a:r>
              <a:rPr lang="en-US" sz="2400" dirty="0"/>
              <a:t>III</a:t>
            </a:r>
            <a:r>
              <a:rPr lang="ru-RU" sz="2400" dirty="0"/>
              <a:t> разред средње школе.</a:t>
            </a:r>
            <a:br>
              <a:rPr lang="ru-RU" sz="2400" dirty="0"/>
            </a:br>
            <a:r>
              <a:rPr lang="ru-RU" sz="2400" b="1" dirty="0"/>
              <a:t>Контролни преглед: </a:t>
            </a:r>
            <a:r>
              <a:rPr lang="en-US" sz="2400" dirty="0"/>
              <a:t>II, IV, VI, VIII</a:t>
            </a:r>
            <a:r>
              <a:rPr lang="sr-Cyrl-RS" sz="2400" dirty="0"/>
              <a:t> </a:t>
            </a:r>
            <a:r>
              <a:rPr lang="ru-RU" sz="2400" dirty="0"/>
              <a:t>разред ОШ и </a:t>
            </a:r>
            <a:r>
              <a:rPr lang="en-US" sz="2400" dirty="0"/>
              <a:t>II </a:t>
            </a:r>
            <a:r>
              <a:rPr lang="sr-Cyrl-RS" sz="2400" dirty="0"/>
              <a:t>и</a:t>
            </a:r>
            <a:r>
              <a:rPr lang="en-US" sz="2400" dirty="0"/>
              <a:t> IV</a:t>
            </a:r>
            <a:r>
              <a:rPr lang="ru-RU" sz="2400" dirty="0"/>
              <a:t> разред средње школе код деце са откривеним поремећајима при систематским прегледима.</a:t>
            </a:r>
            <a:br>
              <a:rPr lang="ru-RU" sz="2400" dirty="0"/>
            </a:br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статуса). Спроводи се према Правилнику о имунизацији и начину заштите лековима.</a:t>
            </a:r>
            <a:endParaRPr lang="en-US" sz="2400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4066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92150"/>
            <a:ext cx="8208962" cy="5905500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здравственој заштити студената</a:t>
            </a:r>
            <a:endParaRPr lang="en-US" sz="2800" dirty="0">
              <a:solidFill>
                <a:srgbClr val="336699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ru-RU" sz="2400" dirty="0">
                <a:solidFill>
                  <a:srgbClr val="336699"/>
                </a:solidFill>
              </a:rPr>
              <a:t>Систематски преглед: </a:t>
            </a:r>
            <a:r>
              <a:rPr lang="en-US" sz="2400" dirty="0">
                <a:solidFill>
                  <a:srgbClr val="336699"/>
                </a:solidFill>
              </a:rPr>
              <a:t>I</a:t>
            </a:r>
            <a:r>
              <a:rPr lang="ru-RU" sz="2400" dirty="0">
                <a:solidFill>
                  <a:srgbClr val="336699"/>
                </a:solidFill>
              </a:rPr>
              <a:t> и </a:t>
            </a:r>
            <a:r>
              <a:rPr lang="en-US" sz="2400" dirty="0">
                <a:solidFill>
                  <a:srgbClr val="336699"/>
                </a:solidFill>
              </a:rPr>
              <a:t>III</a:t>
            </a:r>
            <a:r>
              <a:rPr lang="ru-RU" sz="2400" dirty="0">
                <a:solidFill>
                  <a:srgbClr val="336699"/>
                </a:solidFill>
              </a:rPr>
              <a:t> година студија</a:t>
            </a:r>
            <a:endParaRPr lang="sr-Cyrl-RS" sz="2400" dirty="0">
              <a:solidFill>
                <a:srgbClr val="336699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en-US" sz="2800" dirty="0">
              <a:solidFill>
                <a:srgbClr val="336699"/>
              </a:solidFill>
            </a:endParaRPr>
          </a:p>
          <a:p>
            <a:pPr algn="ctr" eaLnBrk="1" hangingPunct="1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служби ЗЗ жена</a:t>
            </a:r>
            <a:endParaRPr lang="en-US" sz="2000" b="1" dirty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b="1" dirty="0"/>
              <a:t>Преглед у вези са планирањем породице </a:t>
            </a:r>
            <a:r>
              <a:rPr lang="ru-RU" sz="2000" dirty="0"/>
              <a:t>(захтева присуство оба партнера).</a:t>
            </a:r>
            <a:br>
              <a:rPr lang="ru-RU" sz="2000" dirty="0"/>
            </a:br>
            <a:r>
              <a:rPr lang="ru-RU" sz="2000" b="1" dirty="0"/>
              <a:t>Систематски гинеколошки преглед</a:t>
            </a:r>
            <a:r>
              <a:rPr lang="ru-RU" sz="2000" dirty="0"/>
              <a:t>: Жене од 15 и више година. </a:t>
            </a:r>
            <a:br>
              <a:rPr lang="ru-RU" sz="2000" dirty="0"/>
            </a:br>
            <a:r>
              <a:rPr lang="ru-RU" sz="2000" b="1" dirty="0"/>
              <a:t>Циљани преглед на рано откривање рака грлића материце</a:t>
            </a:r>
            <a:r>
              <a:rPr lang="ru-RU" sz="2000" dirty="0"/>
              <a:t>: Жене од 20 до 65 година. </a:t>
            </a:r>
            <a:br>
              <a:rPr lang="ru-RU" sz="2000" dirty="0"/>
            </a:br>
            <a:r>
              <a:rPr lang="ru-RU" sz="2000" b="1" dirty="0"/>
              <a:t>Циљани преглед на рано откривање рака дојке</a:t>
            </a:r>
            <a:r>
              <a:rPr lang="ru-RU" sz="2000" dirty="0"/>
              <a:t>: Жене од 20 до 65 година. </a:t>
            </a:r>
            <a:br>
              <a:rPr lang="ru-RU" sz="2000" dirty="0"/>
            </a:br>
            <a:r>
              <a:rPr lang="ru-RU" sz="2000" b="1" dirty="0"/>
              <a:t>Први </a:t>
            </a:r>
            <a:r>
              <a:rPr lang="ru-RU" sz="2000" dirty="0"/>
              <a:t>(први триместар) </a:t>
            </a:r>
            <a:r>
              <a:rPr lang="ru-RU" sz="2000" b="1" dirty="0"/>
              <a:t>и контролни прегледи </a:t>
            </a:r>
            <a:r>
              <a:rPr lang="ru-RU" sz="2000" dirty="0"/>
              <a:t>(други и трећи триместар) у трудноћи. </a:t>
            </a:r>
            <a:br>
              <a:rPr lang="ru-RU" sz="2000" dirty="0"/>
            </a:br>
            <a:r>
              <a:rPr lang="ru-RU" sz="2000" b="1" dirty="0"/>
              <a:t>Ултразвучни преглед у трудноћи</a:t>
            </a:r>
            <a:br>
              <a:rPr lang="ru-RU" sz="2000" b="1" dirty="0"/>
            </a:br>
            <a:r>
              <a:rPr lang="ru-RU" sz="2000" b="1" dirty="0"/>
              <a:t>Први и контролни преглед породиље.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2669262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42938"/>
            <a:ext cx="8208962" cy="5954712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sr-Cyrl-RS" sz="2800" dirty="0">
                <a:solidFill>
                  <a:srgbClr val="336699"/>
                </a:solidFill>
              </a:rPr>
              <a:t>Превентивне услуге у служби стоматолошке здравствене заштите</a:t>
            </a:r>
            <a:endParaRPr lang="en-US" sz="2800" dirty="0">
              <a:solidFill>
                <a:srgbClr val="336699"/>
              </a:solidFill>
            </a:endParaRPr>
          </a:p>
          <a:p>
            <a:pPr eaLnBrk="1" hangingPunct="1">
              <a:defRPr/>
            </a:pPr>
            <a:r>
              <a:rPr lang="sr-Cyrl-RS" sz="2200" b="1" dirty="0"/>
              <a:t>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9. </a:t>
            </a:r>
            <a:r>
              <a:rPr lang="sr-Cyrl-RS" sz="2200" dirty="0"/>
              <a:t>месец</a:t>
            </a:r>
            <a:endParaRPr lang="en-US" sz="2200" dirty="0"/>
          </a:p>
          <a:p>
            <a:pPr eaLnBrk="1" hangingPunct="1">
              <a:defRPr/>
            </a:pPr>
            <a:r>
              <a:rPr lang="sr-Cyrl-RS" sz="2200" b="1" dirty="0"/>
              <a:t>Систематски 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2., 6/7. </a:t>
            </a:r>
            <a:r>
              <a:rPr lang="sr-Cyrl-RS" sz="2200" dirty="0"/>
              <a:t>година</a:t>
            </a:r>
            <a:r>
              <a:rPr lang="en-US" sz="2200" dirty="0"/>
              <a:t>, I, III, V, VII </a:t>
            </a:r>
            <a:r>
              <a:rPr lang="sr-Cyrl-RS" sz="2200" dirty="0"/>
              <a:t>разред ОШ и</a:t>
            </a:r>
            <a:r>
              <a:rPr lang="en-US" sz="2200" dirty="0"/>
              <a:t> I </a:t>
            </a:r>
            <a:r>
              <a:rPr lang="en-US" sz="2200" dirty="0" err="1"/>
              <a:t>i</a:t>
            </a:r>
            <a:r>
              <a:rPr lang="en-US" sz="2200" dirty="0"/>
              <a:t> III </a:t>
            </a:r>
            <a:r>
              <a:rPr lang="sr-Cyrl-RS" sz="2200" dirty="0"/>
              <a:t>разред средње школе</a:t>
            </a:r>
            <a:r>
              <a:rPr lang="en-US" sz="2200" dirty="0"/>
              <a:t>, </a:t>
            </a:r>
            <a:r>
              <a:rPr lang="sr-Cyrl-RS" sz="2200" dirty="0"/>
              <a:t>труднице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II </a:t>
            </a:r>
            <a:r>
              <a:rPr lang="sr-Cyrl-RS" sz="2200" dirty="0"/>
              <a:t>триместру</a:t>
            </a:r>
            <a:r>
              <a:rPr lang="en-US" sz="2200" dirty="0"/>
              <a:t>. </a:t>
            </a:r>
          </a:p>
          <a:p>
            <a:pPr eaLnBrk="1" hangingPunct="1">
              <a:defRPr/>
            </a:pPr>
            <a:r>
              <a:rPr lang="sr-Cyrl-RS" sz="2200" b="1" dirty="0"/>
              <a:t>Контролни 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3. i 4. </a:t>
            </a:r>
            <a:r>
              <a:rPr lang="sr-Cyrl-RS" sz="2200" dirty="0"/>
              <a:t>година</a:t>
            </a:r>
            <a:r>
              <a:rPr lang="en-US" sz="2200" dirty="0"/>
              <a:t> </a:t>
            </a:r>
            <a:r>
              <a:rPr lang="sr-Cyrl-RS" sz="2200" dirty="0"/>
              <a:t>живота</a:t>
            </a:r>
            <a:r>
              <a:rPr lang="en-US" sz="2200" dirty="0"/>
              <a:t>, </a:t>
            </a:r>
            <a:r>
              <a:rPr lang="sr-Cyrl-RS" sz="2200" dirty="0"/>
              <a:t>и ученици</a:t>
            </a:r>
            <a:r>
              <a:rPr lang="en-US" sz="2200" dirty="0"/>
              <a:t> II, IV, VI </a:t>
            </a:r>
            <a:r>
              <a:rPr lang="sr-Cyrl-RS" sz="2200" dirty="0"/>
              <a:t>и</a:t>
            </a:r>
            <a:r>
              <a:rPr lang="en-US" sz="2200" dirty="0"/>
              <a:t> VIII </a:t>
            </a:r>
            <a:r>
              <a:rPr lang="sr-Cyrl-RS" sz="2200" dirty="0"/>
              <a:t>разреда ОШ и</a:t>
            </a:r>
            <a:r>
              <a:rPr lang="en-US" sz="2200" dirty="0"/>
              <a:t> II </a:t>
            </a:r>
            <a:r>
              <a:rPr lang="sr-Cyrl-RS" sz="2200" dirty="0"/>
              <a:t>и</a:t>
            </a:r>
            <a:r>
              <a:rPr lang="en-US" sz="2200" dirty="0"/>
              <a:t> IV </a:t>
            </a:r>
            <a:r>
              <a:rPr lang="sr-Cyrl-RS" sz="2200" dirty="0"/>
              <a:t>средње са откривеним поремећајима при систематским прегледима</a:t>
            </a:r>
            <a:r>
              <a:rPr lang="en-US" sz="2200" dirty="0"/>
              <a:t>,</a:t>
            </a:r>
            <a:r>
              <a:rPr lang="sr-Cyrl-RS" sz="2200" dirty="0"/>
              <a:t> породиља</a:t>
            </a:r>
            <a:r>
              <a:rPr lang="en-US" sz="2200" dirty="0"/>
              <a:t>. </a:t>
            </a:r>
          </a:p>
          <a:p>
            <a:pPr eaLnBrk="1" hangingPunct="1">
              <a:defRPr/>
            </a:pPr>
            <a:r>
              <a:rPr lang="sr-Cyrl-RS" sz="2200" b="1" dirty="0"/>
              <a:t>Скрининг ортодонтских неправилности код ученика</a:t>
            </a:r>
            <a:r>
              <a:rPr lang="en-US" sz="2200" dirty="0"/>
              <a:t> I </a:t>
            </a:r>
            <a:r>
              <a:rPr lang="sr-Cyrl-RS" sz="2200" dirty="0"/>
              <a:t>разреда</a:t>
            </a:r>
            <a:r>
              <a:rPr lang="en-US" sz="2200" dirty="0"/>
              <a:t> </a:t>
            </a:r>
            <a:r>
              <a:rPr lang="sr-Cyrl-RS" sz="2200" dirty="0"/>
              <a:t>ОШ</a:t>
            </a:r>
            <a:r>
              <a:rPr lang="en-US" sz="2200" dirty="0"/>
              <a:t>.</a:t>
            </a:r>
          </a:p>
          <a:p>
            <a:pPr eaLnBrk="1" hangingPunct="1">
              <a:defRPr/>
            </a:pPr>
            <a:r>
              <a:rPr lang="sr-Cyrl-RS" sz="2200" b="1" dirty="0"/>
              <a:t>Скрининг ризика на парадонтопатију код деце </a:t>
            </a:r>
            <a:r>
              <a:rPr lang="en-US" sz="2200" b="1" dirty="0"/>
              <a:t> </a:t>
            </a:r>
            <a:endParaRPr lang="sr-Cyrl-RS" sz="2200" dirty="0"/>
          </a:p>
          <a:p>
            <a:pPr marL="0" indent="0" eaLnBrk="1" hangingPunct="1">
              <a:buFontTx/>
              <a:buNone/>
              <a:defRPr/>
            </a:pPr>
            <a:r>
              <a:rPr lang="en-US" sz="2200" dirty="0"/>
              <a:t> </a:t>
            </a:r>
            <a:r>
              <a:rPr lang="sr-Cyrl-RS" sz="2200" dirty="0"/>
              <a:t>    узраста</a:t>
            </a:r>
            <a:r>
              <a:rPr lang="en-US" sz="2200" dirty="0"/>
              <a:t> 14/15.god.</a:t>
            </a:r>
          </a:p>
        </p:txBody>
      </p:sp>
    </p:spTree>
    <p:extLst>
      <p:ext uri="{BB962C8B-B14F-4D97-AF65-F5344CB8AC3E}">
        <p14:creationId xmlns:p14="http://schemas.microsoft.com/office/powerpoint/2010/main" val="50258650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08962" cy="5545137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служби опште медицине од 19 година и више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800" b="1" dirty="0"/>
          </a:p>
          <a:p>
            <a:pPr eaLnBrk="1" hangingPunct="1"/>
            <a:r>
              <a:rPr lang="en-US" sz="2400" b="1" dirty="0" err="1"/>
              <a:t>Систематски</a:t>
            </a:r>
            <a:r>
              <a:rPr lang="en-US" sz="2400" b="1" dirty="0"/>
              <a:t> </a:t>
            </a:r>
            <a:r>
              <a:rPr lang="en-US" sz="2400" b="1" dirty="0" err="1"/>
              <a:t>преглед</a:t>
            </a:r>
            <a:r>
              <a:rPr lang="ru-RU" sz="2400" dirty="0"/>
              <a:t>: Одрасло становништво од 19 и више.</a:t>
            </a:r>
          </a:p>
          <a:p>
            <a:pPr eaLnBrk="1" hangingPunct="1"/>
            <a:r>
              <a:rPr lang="en-US" sz="2400" b="1" dirty="0" err="1"/>
              <a:t>Циљани</a:t>
            </a:r>
            <a:r>
              <a:rPr lang="en-US" sz="2400" b="1" dirty="0"/>
              <a:t> </a:t>
            </a:r>
            <a:r>
              <a:rPr lang="en-US" sz="2400" b="1" dirty="0" err="1"/>
              <a:t>преглед</a:t>
            </a:r>
            <a:r>
              <a:rPr lang="en-US" sz="2400" b="1" dirty="0"/>
              <a:t> </a:t>
            </a:r>
            <a:r>
              <a:rPr lang="en-US" sz="2400" b="1" dirty="0" err="1"/>
              <a:t>на</a:t>
            </a:r>
            <a:r>
              <a:rPr lang="en-US" sz="2400" b="1" dirty="0"/>
              <a:t> </a:t>
            </a:r>
            <a:r>
              <a:rPr lang="en-US" sz="2400" b="1" dirty="0" err="1"/>
              <a:t>рано</a:t>
            </a:r>
            <a:r>
              <a:rPr lang="en-US" sz="2400" b="1" dirty="0"/>
              <a:t> </a:t>
            </a:r>
            <a:r>
              <a:rPr lang="en-US" sz="2400" b="1" dirty="0" err="1"/>
              <a:t>откривање</a:t>
            </a:r>
            <a:r>
              <a:rPr lang="en-US" sz="2400" b="1" dirty="0"/>
              <a:t> </a:t>
            </a:r>
            <a:r>
              <a:rPr lang="en-US" sz="2400" b="1" dirty="0" err="1"/>
              <a:t>рака</a:t>
            </a:r>
            <a:r>
              <a:rPr lang="en-US" sz="2400" b="1" dirty="0"/>
              <a:t> </a:t>
            </a:r>
            <a:r>
              <a:rPr lang="en-US" sz="2400" b="1" dirty="0" err="1"/>
              <a:t>дебелог</a:t>
            </a:r>
            <a:r>
              <a:rPr lang="en-US" sz="2400" b="1" dirty="0"/>
              <a:t> </a:t>
            </a:r>
            <a:r>
              <a:rPr lang="en-US" sz="2400" b="1" dirty="0" err="1"/>
              <a:t>црева</a:t>
            </a:r>
            <a:r>
              <a:rPr lang="en-US" sz="2400" dirty="0"/>
              <a:t>: </a:t>
            </a:r>
            <a:r>
              <a:rPr lang="en-US" sz="2400" dirty="0" err="1"/>
              <a:t>Одрасло</a:t>
            </a:r>
            <a:r>
              <a:rPr lang="en-US" sz="2400" dirty="0"/>
              <a:t> </a:t>
            </a:r>
            <a:r>
              <a:rPr lang="en-US" sz="2400" dirty="0" err="1"/>
              <a:t>становништво</a:t>
            </a:r>
            <a:r>
              <a:rPr lang="en-US" sz="2400" dirty="0"/>
              <a:t> 35 и </a:t>
            </a:r>
            <a:r>
              <a:rPr lang="en-US" sz="2400" dirty="0" err="1"/>
              <a:t>више</a:t>
            </a:r>
            <a:r>
              <a:rPr lang="en-US" sz="2400" dirty="0"/>
              <a:t>.</a:t>
            </a:r>
          </a:p>
          <a:p>
            <a:pPr eaLnBrk="1" hangingPunct="1"/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статуса): Грип и Антитетанус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7016182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08962" cy="5545137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Превентивне услуге у специјалистичко-консултативним службама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en-US" sz="2800" b="1" dirty="0"/>
          </a:p>
          <a:p>
            <a:pPr eaLnBrk="1" hangingPunct="1"/>
            <a:r>
              <a:rPr lang="ru-RU" sz="2200" b="1" dirty="0"/>
              <a:t>Превентивни одговарајући системски преглед </a:t>
            </a:r>
            <a:r>
              <a:rPr lang="ru-RU" sz="2200" dirty="0"/>
              <a:t>врши се као део систематског прегледа мале, предшколске и школске деце код офталмолога, оториноларинголога и специјалисте физикалне медицине и рехабилитације. </a:t>
            </a:r>
          </a:p>
          <a:p>
            <a:pPr eaLnBrk="1" hangingPunct="1"/>
            <a:r>
              <a:rPr lang="ru-RU" sz="2200" dirty="0"/>
              <a:t>Превентивна пнеумофтизиолошка заштита спроводи превентивне прегледе лекара на ТБЦ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141237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endParaRPr lang="en-US" sz="2400" dirty="0"/>
          </a:p>
          <a:p>
            <a:pPr lvl="0"/>
            <a:r>
              <a:rPr lang="sr-Cyrl-RS" sz="2400" dirty="0"/>
              <a:t>Право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здравље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здравствену</a:t>
            </a:r>
            <a:r>
              <a:rPr lang="en-US" sz="2400" dirty="0"/>
              <a:t> </a:t>
            </a:r>
            <a:r>
              <a:rPr lang="sr-Cyrl-RS" sz="2400" dirty="0"/>
              <a:t>заштиту</a:t>
            </a:r>
            <a:r>
              <a:rPr lang="en-US" sz="2400" dirty="0"/>
              <a:t> </a:t>
            </a:r>
            <a:r>
              <a:rPr lang="sr-Cyrl-RS" sz="2400" dirty="0"/>
              <a:t>је</a:t>
            </a:r>
            <a:r>
              <a:rPr lang="en-US" sz="2400" dirty="0"/>
              <a:t> </a:t>
            </a:r>
            <a:r>
              <a:rPr lang="sr-Cyrl-RS" sz="2400" dirty="0"/>
              <a:t>једно</a:t>
            </a:r>
            <a:r>
              <a:rPr lang="en-US" sz="2400" dirty="0"/>
              <a:t> </a:t>
            </a:r>
            <a:r>
              <a:rPr lang="sr-Cyrl-RS" sz="2400" dirty="0"/>
              <a:t>од</a:t>
            </a:r>
            <a:r>
              <a:rPr lang="en-US" sz="2400" dirty="0"/>
              <a:t> </a:t>
            </a:r>
            <a:r>
              <a:rPr lang="sr-Cyrl-RS" sz="2400" dirty="0"/>
              <a:t>основних</a:t>
            </a:r>
            <a:r>
              <a:rPr lang="en-US" sz="2400" dirty="0"/>
              <a:t> </a:t>
            </a:r>
            <a:r>
              <a:rPr lang="sr-Cyrl-RS" sz="2400" dirty="0"/>
              <a:t>људских</a:t>
            </a:r>
            <a:r>
              <a:rPr lang="en-US" sz="2400" dirty="0"/>
              <a:t> </a:t>
            </a:r>
            <a:r>
              <a:rPr lang="sr-Cyrl-RS" sz="2400" dirty="0"/>
              <a:t>права</a:t>
            </a:r>
            <a:r>
              <a:rPr lang="en-US" sz="2400" dirty="0"/>
              <a:t> </a:t>
            </a:r>
            <a:r>
              <a:rPr lang="sr-Cyrl-RS" sz="2400" dirty="0"/>
              <a:t>загарантованих</a:t>
            </a:r>
            <a:r>
              <a:rPr lang="en-US" sz="2400" dirty="0"/>
              <a:t> </a:t>
            </a:r>
            <a:r>
              <a:rPr lang="sr-Cyrl-RS" sz="2400" dirty="0"/>
              <a:t>Уставом</a:t>
            </a:r>
            <a:r>
              <a:rPr lang="en-US" sz="2400" dirty="0"/>
              <a:t> </a:t>
            </a:r>
            <a:r>
              <a:rPr lang="sr-Cyrl-RS" sz="2400" dirty="0"/>
              <a:t>Републике</a:t>
            </a:r>
            <a:r>
              <a:rPr lang="en-US" sz="2400" dirty="0"/>
              <a:t> </a:t>
            </a:r>
            <a:r>
              <a:rPr lang="sr-Cyrl-RS" sz="2400" dirty="0"/>
              <a:t>Србије</a:t>
            </a:r>
            <a:r>
              <a:rPr lang="en-US" sz="2400" dirty="0"/>
              <a:t>; </a:t>
            </a:r>
            <a:r>
              <a:rPr lang="sr-Cyrl-RS" sz="2400" dirty="0"/>
              <a:t>сви</a:t>
            </a:r>
            <a:r>
              <a:rPr lang="en-US" sz="2400" dirty="0"/>
              <a:t> </a:t>
            </a:r>
            <a:r>
              <a:rPr lang="sr-Cyrl-RS" sz="2400" dirty="0"/>
              <a:t>би</a:t>
            </a:r>
            <a:r>
              <a:rPr lang="en-US" sz="2400" dirty="0"/>
              <a:t> </a:t>
            </a:r>
            <a:r>
              <a:rPr lang="sr-Cyrl-RS" sz="2400" dirty="0"/>
              <a:t>требало</a:t>
            </a:r>
            <a:r>
              <a:rPr lang="en-US" sz="2400" dirty="0"/>
              <a:t> </a:t>
            </a:r>
            <a:r>
              <a:rPr lang="sr-Cyrl-RS" sz="2400" dirty="0"/>
              <a:t>да</a:t>
            </a:r>
            <a:r>
              <a:rPr lang="en-US" sz="2400" dirty="0"/>
              <a:t> </a:t>
            </a:r>
            <a:r>
              <a:rPr lang="sr-Cyrl-RS" sz="2400" dirty="0"/>
              <a:t>уживају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најбољем</a:t>
            </a:r>
            <a:r>
              <a:rPr lang="en-US" sz="2400" dirty="0"/>
              <a:t> </a:t>
            </a:r>
            <a:r>
              <a:rPr lang="sr-Cyrl-RS" sz="2400" dirty="0"/>
              <a:t>здрављу</a:t>
            </a:r>
            <a:r>
              <a:rPr lang="en-US" sz="2400" dirty="0"/>
              <a:t> – </a:t>
            </a:r>
            <a:r>
              <a:rPr lang="sr-Cyrl-RS" sz="2400" dirty="0"/>
              <a:t>свака</a:t>
            </a:r>
            <a:r>
              <a:rPr lang="en-US" sz="2400" dirty="0"/>
              <a:t> </a:t>
            </a:r>
            <a:r>
              <a:rPr lang="sr-Cyrl-RS" sz="2400" dirty="0"/>
              <a:t>особа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Републици</a:t>
            </a:r>
            <a:r>
              <a:rPr lang="en-US" sz="2400" dirty="0"/>
              <a:t> </a:t>
            </a:r>
            <a:r>
              <a:rPr lang="sr-Cyrl-RS" sz="2400" dirty="0"/>
              <a:t>Србији</a:t>
            </a:r>
            <a:r>
              <a:rPr lang="en-US" sz="2400" dirty="0"/>
              <a:t> </a:t>
            </a:r>
            <a:r>
              <a:rPr lang="sr-Cyrl-RS" sz="2400" dirty="0"/>
              <a:t>треба</a:t>
            </a:r>
            <a:r>
              <a:rPr lang="en-US" sz="2400" dirty="0"/>
              <a:t> </a:t>
            </a:r>
            <a:r>
              <a:rPr lang="sr-Cyrl-RS" sz="2400" dirty="0"/>
              <a:t>да</a:t>
            </a:r>
            <a:r>
              <a:rPr lang="en-US" sz="2400" dirty="0"/>
              <a:t> </a:t>
            </a:r>
            <a:r>
              <a:rPr lang="sr-Cyrl-RS" sz="2400" dirty="0"/>
              <a:t>има</a:t>
            </a:r>
            <a:r>
              <a:rPr lang="en-US" sz="2400" dirty="0"/>
              <a:t> </a:t>
            </a:r>
            <a:r>
              <a:rPr lang="sr-Cyrl-RS" sz="2400" dirty="0"/>
              <a:t>прилику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избор</a:t>
            </a:r>
            <a:r>
              <a:rPr lang="en-US" sz="2400" dirty="0"/>
              <a:t> </a:t>
            </a:r>
            <a:r>
              <a:rPr lang="sr-Cyrl-RS" sz="2400" dirty="0"/>
              <a:t>здравих</a:t>
            </a:r>
            <a:r>
              <a:rPr lang="en-US" sz="2400" dirty="0"/>
              <a:t> </a:t>
            </a:r>
            <a:r>
              <a:rPr lang="sr-Cyrl-RS" sz="2400" dirty="0"/>
              <a:t>начина</a:t>
            </a:r>
            <a:r>
              <a:rPr lang="en-US" sz="2400" dirty="0"/>
              <a:t> </a:t>
            </a:r>
            <a:r>
              <a:rPr lang="sr-Cyrl-RS" sz="2400" dirty="0"/>
              <a:t>живота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живот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окружењу</a:t>
            </a:r>
            <a:r>
              <a:rPr lang="en-US" sz="2400" dirty="0"/>
              <a:t> </a:t>
            </a:r>
            <a:r>
              <a:rPr lang="sr-Cyrl-RS" sz="2400" dirty="0"/>
              <a:t>које</a:t>
            </a:r>
            <a:r>
              <a:rPr lang="en-US" sz="2400" dirty="0"/>
              <a:t> </a:t>
            </a:r>
            <a:r>
              <a:rPr lang="sr-Cyrl-RS" sz="2400" dirty="0"/>
              <a:t>даје</a:t>
            </a:r>
            <a:r>
              <a:rPr lang="en-US" sz="2400" dirty="0"/>
              <a:t> </a:t>
            </a:r>
            <a:r>
              <a:rPr lang="sr-Cyrl-RS" sz="2400" dirty="0"/>
              <a:t>подршку</a:t>
            </a:r>
            <a:r>
              <a:rPr lang="en-US" sz="2400" dirty="0"/>
              <a:t> </a:t>
            </a:r>
            <a:r>
              <a:rPr lang="sr-Cyrl-RS" sz="2400" dirty="0"/>
              <a:t>здрављу</a:t>
            </a:r>
            <a:r>
              <a:rPr lang="en-US" sz="2400" dirty="0"/>
              <a:t>. </a:t>
            </a:r>
            <a:endParaRPr lang="sr-Latn-RS" sz="2400" dirty="0"/>
          </a:p>
          <a:p>
            <a:pPr lvl="0"/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83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65"/>
    </mc:Choice>
    <mc:Fallback xmlns="">
      <p:transition spd="slow" advTm="3256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Куративне услуге у примарној здравственој заштити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en-US" sz="2800" b="1" dirty="0">
              <a:solidFill>
                <a:srgbClr val="008000"/>
              </a:solidFill>
            </a:endParaRPr>
          </a:p>
          <a:p>
            <a:pPr eaLnBrk="1" hangingPunct="1"/>
            <a:r>
              <a:rPr lang="ru-RU" sz="2400" dirty="0"/>
              <a:t>Ове услуге се остварују у виду </a:t>
            </a:r>
            <a:r>
              <a:rPr lang="ru-RU" sz="2400" b="1" dirty="0"/>
              <a:t>првог и поновног прегледа</a:t>
            </a:r>
            <a:r>
              <a:rPr lang="ru-RU" sz="2400" dirty="0"/>
              <a:t> код изабраног лекара, као и код лекара специјалисте (офталмолога, оториноларинголога, интернисте, психијатра, физикална медицина и рехабилитација и др.).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83909763"/>
      </p:ext>
    </p:extLst>
  </p:cSld>
  <p:clrMapOvr>
    <a:masterClrMapping/>
  </p:clrMapOvr>
  <p:transition advTm="1207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Здравствена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r>
              <a:rPr lang="sr-Cyrl-RS" sz="2800" i="1" dirty="0"/>
              <a:t>поликлиника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715200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,</a:t>
            </a:r>
            <a:r>
              <a:rPr lang="vi-VN" sz="2200" dirty="0"/>
              <a:t> </a:t>
            </a:r>
            <a:r>
              <a:rPr lang="sr-Cyrl-RS" sz="2200" dirty="0"/>
              <a:t>поликлиника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примарном</a:t>
            </a:r>
            <a:r>
              <a:rPr lang="vi-VN" sz="2200" dirty="0"/>
              <a:t> </a:t>
            </a:r>
            <a:r>
              <a:rPr lang="sr-Cyrl-RS" sz="2200" dirty="0"/>
              <a:t>нивоу</a:t>
            </a:r>
            <a:r>
              <a:rPr lang="vi-VN" sz="2200" dirty="0"/>
              <a:t>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заштите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обезбеђује</a:t>
            </a:r>
            <a:r>
              <a:rPr lang="vi-VN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консултативну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из</a:t>
            </a:r>
            <a:r>
              <a:rPr lang="vi-VN" sz="2200" dirty="0"/>
              <a:t> </a:t>
            </a:r>
            <a:r>
              <a:rPr lang="sr-Cyrl-RS" sz="2200" dirty="0"/>
              <a:t>најмање</a:t>
            </a:r>
            <a:r>
              <a:rPr lang="vi-VN" sz="2200" dirty="0"/>
              <a:t> </a:t>
            </a:r>
            <a:r>
              <a:rPr lang="sr-Cyrl-RS" sz="2200" dirty="0"/>
              <a:t>три</a:t>
            </a:r>
            <a:r>
              <a:rPr lang="vi-VN" sz="2200" dirty="0"/>
              <a:t> </a:t>
            </a:r>
            <a:r>
              <a:rPr lang="sr-Cyrl-RS" sz="2200" dirty="0"/>
              <a:t>различите</a:t>
            </a:r>
            <a:r>
              <a:rPr lang="vi-VN" sz="2200" dirty="0"/>
              <a:t> </a:t>
            </a:r>
            <a:r>
              <a:rPr lang="sr-Cyrl-RS" sz="2200" dirty="0"/>
              <a:t>области</a:t>
            </a:r>
            <a:r>
              <a:rPr lang="vi-VN" sz="2200" dirty="0"/>
              <a:t> </a:t>
            </a:r>
            <a:r>
              <a:rPr lang="sr-Cyrl-RS" sz="2200" dirty="0"/>
              <a:t>медицине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денталне</a:t>
            </a:r>
            <a:r>
              <a:rPr lang="vi-VN" sz="2200" dirty="0"/>
              <a:t> </a:t>
            </a:r>
            <a:r>
              <a:rPr lang="sr-Cyrl-RS" sz="2200" dirty="0"/>
              <a:t>медицине</a:t>
            </a:r>
            <a:r>
              <a:rPr lang="vi-VN" sz="2200" dirty="0"/>
              <a:t>. </a:t>
            </a:r>
          </a:p>
          <a:p>
            <a:r>
              <a:rPr lang="en-US" sz="2200" dirty="0"/>
              <a:t>O</a:t>
            </a:r>
            <a:r>
              <a:rPr lang="sr-Cyrl-RS" sz="2200" dirty="0"/>
              <a:t>безбеђује</a:t>
            </a:r>
            <a:r>
              <a:rPr lang="vi-VN" sz="2200" dirty="0"/>
              <a:t> </a:t>
            </a:r>
            <a:r>
              <a:rPr lang="sr-Cyrl-RS" sz="2200" dirty="0"/>
              <a:t>лабораторијску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другу</a:t>
            </a:r>
            <a:r>
              <a:rPr lang="vi-VN" sz="2200" dirty="0"/>
              <a:t> </a:t>
            </a:r>
            <a:r>
              <a:rPr lang="sr-Cyrl-RS" sz="2200" dirty="0"/>
              <a:t>дијагностику</a:t>
            </a:r>
            <a:r>
              <a:rPr lang="vi-VN" sz="2200" dirty="0"/>
              <a:t> </a:t>
            </a:r>
            <a:r>
              <a:rPr lang="sr-Cyrl-RS" sz="2200" dirty="0"/>
              <a:t>самостално</a:t>
            </a:r>
            <a:r>
              <a:rPr lang="vi-VN" sz="2200" dirty="0"/>
              <a:t> </a:t>
            </a:r>
            <a:r>
              <a:rPr lang="sr-Cyrl-RS" sz="2200" dirty="0"/>
              <a:t>или</a:t>
            </a:r>
            <a:r>
              <a:rPr lang="vi-VN" sz="2200" dirty="0"/>
              <a:t> </a:t>
            </a:r>
            <a:r>
              <a:rPr lang="sr-Cyrl-RS" sz="2200" dirty="0"/>
              <a:t>преко</a:t>
            </a:r>
            <a:r>
              <a:rPr lang="vi-VN" sz="2200" dirty="0"/>
              <a:t> </a:t>
            </a:r>
            <a:r>
              <a:rPr lang="sr-Cyrl-RS" sz="2200" dirty="0"/>
              <a:t>друге</a:t>
            </a:r>
            <a:r>
              <a:rPr lang="vi-VN" sz="2200" dirty="0"/>
              <a:t>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установе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приватне</a:t>
            </a:r>
            <a:r>
              <a:rPr lang="vi-VN" sz="2200" dirty="0"/>
              <a:t> </a:t>
            </a:r>
            <a:r>
              <a:rPr lang="sr-Cyrl-RS" sz="2200" dirty="0"/>
              <a:t>праксе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поликлиника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организовати</a:t>
            </a:r>
            <a:r>
              <a:rPr lang="en-US" sz="2200" dirty="0"/>
              <a:t> </a:t>
            </a:r>
            <a:r>
              <a:rPr lang="sr-Cyrl-RS" sz="2200" dirty="0"/>
              <a:t>огранке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територији</a:t>
            </a:r>
            <a:r>
              <a:rPr lang="en-US" sz="2200" dirty="0"/>
              <a:t> </a:t>
            </a:r>
            <a:r>
              <a:rPr lang="sr-Cyrl-RS" sz="2200" dirty="0"/>
              <a:t>Републике</a:t>
            </a:r>
            <a:r>
              <a:rPr lang="en-US" sz="2200" dirty="0"/>
              <a:t> </a:t>
            </a:r>
            <a:r>
              <a:rPr lang="sr-Cyrl-RS" sz="2200" dirty="0"/>
              <a:t>Србије</a:t>
            </a:r>
            <a:r>
              <a:rPr lang="en-US" sz="2200" dirty="0"/>
              <a:t>.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02"/>
    </mc:Choice>
    <mc:Fallback xmlns="">
      <p:transition spd="slow" advTm="3310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172400" cy="4176464"/>
          </a:xfrm>
        </p:spPr>
        <p:txBody>
          <a:bodyPr>
            <a:normAutofit/>
          </a:bodyPr>
          <a:lstStyle/>
          <a:p>
            <a:r>
              <a:rPr lang="sr-Cyrl-RS" sz="2200" dirty="0"/>
              <a:t>Апотекарска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апотекарску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примарном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</a:t>
            </a:r>
            <a:r>
              <a:rPr lang="en-US" sz="2200" dirty="0"/>
              <a:t>e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  <a:p>
            <a:r>
              <a:rPr lang="sr-Cyrl-RS" sz="2200" u="sng" dirty="0"/>
              <a:t>Апотекарску</a:t>
            </a:r>
            <a:r>
              <a:rPr lang="en-US" sz="2200" u="sng" dirty="0"/>
              <a:t> </a:t>
            </a:r>
            <a:r>
              <a:rPr lang="sr-Cyrl-RS" sz="2200" u="sng" dirty="0"/>
              <a:t>установу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јединица</a:t>
            </a:r>
            <a:r>
              <a:rPr lang="en-US" sz="2200" u="sng" dirty="0"/>
              <a:t> </a:t>
            </a:r>
            <a:r>
              <a:rPr lang="sr-Cyrl-RS" sz="2200" u="sng" dirty="0"/>
              <a:t>локалне</a:t>
            </a:r>
            <a:r>
              <a:rPr lang="en-US" sz="2200" u="sng" dirty="0"/>
              <a:t> </a:t>
            </a:r>
            <a:r>
              <a:rPr lang="sr-Cyrl-RS" sz="2200" u="sng" dirty="0"/>
              <a:t>самоуправе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  <a:p>
            <a:endParaRPr lang="en-US" sz="2200" dirty="0"/>
          </a:p>
        </p:txBody>
      </p:sp>
      <p:pic>
        <p:nvPicPr>
          <p:cNvPr id="1026" name="Picture 2" descr="C:\Users\Mirjana Petrovic\Desktop\novi_lek_porotiv_raka_dojke_u_srbiji_evo_kada_ce_svi_lekovi_na_listi_biti_jeftiniji_481835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646" y="4437112"/>
            <a:ext cx="384135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70"/>
    </mc:Choice>
    <mc:Fallback xmlns="">
      <p:transition spd="slow" advTm="1507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Под апотеком, подразумева се апотекарска установа, апотека</a:t>
            </a:r>
            <a:r>
              <a:rPr lang="en-US" sz="2200" dirty="0"/>
              <a:t> -</a:t>
            </a:r>
            <a:r>
              <a:rPr lang="ru-RU" sz="2200" dirty="0"/>
              <a:t> приватна пракса, апотека дома здравља и апотека као организациони део друге здравствене установе на примарном нивоу здравствене заштите у складу са законом.  </a:t>
            </a:r>
            <a:endParaRPr lang="en-US" sz="2200" dirty="0"/>
          </a:p>
          <a:p>
            <a:endParaRPr lang="ru-RU" sz="2200" dirty="0"/>
          </a:p>
          <a:p>
            <a:r>
              <a:rPr lang="ru-RU" sz="2200" dirty="0"/>
              <a:t>Апотекарску делатност обавља магистар фармације, односно магистар фармације са одговарајућом специјализацијом и фармацеутски техничар са одговарајућом школом здравствене струке.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92"/>
    </mc:Choice>
    <mc:Fallback xmlns="">
      <p:transition spd="slow" advTm="5119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24744"/>
            <a:ext cx="7704856" cy="5475008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b="1" dirty="0"/>
              <a:t>Апотекарска делатност на територији Републике Србије обавља се у:  </a:t>
            </a:r>
            <a:endParaRPr lang="en-US" b="1" dirty="0"/>
          </a:p>
          <a:p>
            <a:pPr marL="0" indent="0"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1) апотекарској установи  </a:t>
            </a:r>
            <a:endParaRPr lang="en-US" dirty="0"/>
          </a:p>
          <a:p>
            <a:endParaRPr lang="ru-RU" dirty="0"/>
          </a:p>
          <a:p>
            <a:pPr>
              <a:buNone/>
            </a:pPr>
            <a:r>
              <a:rPr lang="ru-RU" dirty="0"/>
              <a:t>2) апотеци дома здравља, односно апотеци као организационом делу друге здравствене установе на примарном нивоу здравствене заштите у складу са законом  </a:t>
            </a:r>
            <a:endParaRPr lang="en-US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3) апотеци као организационом делу здравствене установе на секундарном</a:t>
            </a:r>
            <a:r>
              <a:rPr lang="en-US" dirty="0"/>
              <a:t>,</a:t>
            </a:r>
            <a:r>
              <a:rPr lang="ru-RU" dirty="0"/>
              <a:t> или терцијарном нивоу здравствене заштите, односно здравствене установе која обавља делатност на више нивоа здравствене заштите, тј. у болничкој апотеци  </a:t>
            </a: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ru-RU" dirty="0"/>
              <a:t>4) </a:t>
            </a:r>
            <a:r>
              <a:rPr lang="en-US" dirty="0"/>
              <a:t>a</a:t>
            </a:r>
            <a:r>
              <a:rPr lang="ru-RU" dirty="0"/>
              <a:t>потеци</a:t>
            </a:r>
            <a:r>
              <a:rPr lang="en-US" dirty="0"/>
              <a:t> -</a:t>
            </a:r>
            <a:r>
              <a:rPr lang="ru-RU" dirty="0"/>
              <a:t> приватној пракси  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85"/>
    </mc:Choice>
    <mc:Fallback xmlns="">
      <p:transition spd="slow" advTm="44385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7776864" cy="5330992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2000" dirty="0"/>
              <a:t>Апотекарска делатност је здравствена делатност којом се </a:t>
            </a:r>
            <a:r>
              <a:rPr lang="en-US" sz="2000" dirty="0"/>
              <a:t> </a:t>
            </a:r>
            <a:r>
              <a:rPr lang="ru-RU" sz="2000" dirty="0"/>
              <a:t>обезбеђује фармацеутска здравствена заштита грађана, а која се спроводи кроз систем здравствене заштите и обавља на примарном, секундарном и терцијарном нивоу здравствене заштите и у приватној пракси.  </a:t>
            </a:r>
            <a:endParaRPr lang="en-US" sz="2000" dirty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r>
              <a:rPr lang="ru-RU" sz="2000" b="1" dirty="0"/>
              <a:t>Апотекарска делатност обухвата:  </a:t>
            </a:r>
            <a:endParaRPr lang="en-US" sz="2000" b="1" dirty="0"/>
          </a:p>
          <a:p>
            <a:pPr marL="0" indent="0">
              <a:buNone/>
            </a:pPr>
            <a:endParaRPr lang="ru-RU" sz="1200" dirty="0"/>
          </a:p>
          <a:p>
            <a:pPr>
              <a:buNone/>
            </a:pPr>
            <a:r>
              <a:rPr lang="ru-RU" sz="2000" dirty="0"/>
              <a:t>1) снабдевање становништва, здравствених установа, приватне праксе и других правних лица лековима и медицинским средствима у складу са законом  </a:t>
            </a:r>
            <a:endParaRPr lang="en-US" sz="2000" dirty="0"/>
          </a:p>
          <a:p>
            <a:endParaRPr lang="ru-RU" sz="1200" dirty="0"/>
          </a:p>
          <a:p>
            <a:pPr>
              <a:buNone/>
            </a:pPr>
            <a:r>
              <a:rPr lang="ru-RU" sz="2000" dirty="0"/>
              <a:t>2) спровођење превентивних мера за очување, заштиту и унапређење здравља становништва, односно промоцију здравља, превенцију болести и здравствено васпитање  </a:t>
            </a:r>
            <a:endParaRPr lang="en-US" sz="2000" dirty="0"/>
          </a:p>
          <a:p>
            <a:endParaRPr lang="ru-RU" sz="1200" dirty="0"/>
          </a:p>
          <a:p>
            <a:pPr>
              <a:buNone/>
            </a:pPr>
            <a:r>
              <a:rPr lang="ru-RU" sz="2000" dirty="0"/>
              <a:t>3) издавање лекова и медицинских средстава, уз давање савета о њиховом чувању, року употребе, примени, нежељеним реакцијама и интеракцијама, правилној употреби и одлагању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838"/>
    </mc:Choice>
    <mc:Fallback xmlns="">
      <p:transition spd="slow" advTm="101838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3309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4) унапређивање фармакотерапијских мера и поступака у рационалној примени лекова и медицинских средстава и пружање информација општој и стручној јавности о лековима и медицинским средствима у складу са законом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5) учешће у изради и спровођењу фармакотерапијских протокола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6) пријављивање нежељених догађаја и нежељених реакција на лекове и медицинска средства, односно фалсификованих лекова и медицинских средстав</a:t>
            </a:r>
            <a:r>
              <a:rPr lang="en-US" sz="2200" dirty="0"/>
              <a:t>a</a:t>
            </a:r>
            <a:r>
              <a:rPr lang="ru-RU" sz="2200" dirty="0"/>
              <a:t> у складу са законом којим се уређују лекови и законом којим се уређују медицинска средства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7) праћење исхода терапије, у циљу оптимизације терапије и побољшања исхода лечења, праћењем одређених параметара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8) указивање на могуће интеракције лекова са другим лековима, храном и др., као и избегавање нежељеног терапијског дуплирања примене лекова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46"/>
    </mc:Choice>
    <mc:Fallback xmlns="">
      <p:transition spd="slow" advTm="724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540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9) израду и издавање магистралних, односно галенских лекова</a:t>
            </a:r>
            <a:endParaRPr lang="en-US" sz="2200" dirty="0"/>
          </a:p>
          <a:p>
            <a:pPr>
              <a:buNone/>
            </a:pPr>
            <a:r>
              <a:rPr lang="ru-RU" sz="1000" dirty="0"/>
              <a:t>  </a:t>
            </a:r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10) повлачење, односно повраћај лекова и медицинских средстава из промета на мало у складу са законом и смерницама добре праксе у дистрибуцији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11) управљање фармацеутским отпадом у складу са прописима којима се уређује управљање отпадом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12) сарадњу са другим здравственим радницима у вези са применом лекова и медицинских средстав</a:t>
            </a:r>
            <a:r>
              <a:rPr lang="en-US" sz="2200" dirty="0"/>
              <a:t>a</a:t>
            </a:r>
            <a:r>
              <a:rPr lang="ru-RU" sz="2200" dirty="0"/>
              <a:t>  </a:t>
            </a:r>
            <a:endParaRPr lang="en-US" sz="2200" dirty="0"/>
          </a:p>
          <a:p>
            <a:endParaRPr lang="en-US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13) друге фармацеутске услуге и послове апотекарске делатност</a:t>
            </a:r>
            <a:r>
              <a:rPr lang="sr-Cyrl-RS" sz="2200" dirty="0"/>
              <a:t>и</a:t>
            </a:r>
            <a:r>
              <a:rPr lang="ru-RU" sz="2200" dirty="0"/>
              <a:t> у складу са законом  </a:t>
            </a:r>
            <a:endParaRPr lang="en-US" sz="2200" dirty="0"/>
          </a:p>
          <a:p>
            <a:endParaRPr lang="ru-RU" sz="1000" dirty="0"/>
          </a:p>
          <a:p>
            <a:pPr marL="0" indent="0">
              <a:buFont typeface="Wingdings" pitchFamily="2" charset="2"/>
              <a:buChar char="ü"/>
            </a:pPr>
            <a:r>
              <a:rPr lang="ru-RU" sz="2200" dirty="0"/>
              <a:t>Поред промета лекова и медицинских средстава на мало, апотека може вршити промет и другим производима за унапређење и очување здравља, као и предметима опште употребе у складу са законом.  </a:t>
            </a:r>
            <a:endParaRPr lang="en-US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Font typeface="Wingdings" pitchFamily="2" charset="2"/>
              <a:buChar char="ü"/>
            </a:pPr>
            <a:r>
              <a:rPr lang="ru-RU" sz="2200" dirty="0"/>
              <a:t>Листу производа који се, поред лекова и медицинских средстава, могу продавати у апотеци, прописује министар.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19"/>
    </mc:Choice>
    <mc:Fallback xmlns="">
      <p:transition spd="slow" advTm="1811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39000" cy="444664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7488832" cy="5691032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2400" dirty="0"/>
              <a:t>Седиште апотекарске установе, као и њени огранци, могу у свом саставу имати организационе јединице ван седишта, односно огранка, организоване као:  </a:t>
            </a:r>
            <a:endParaRPr lang="en-US" sz="2400" dirty="0"/>
          </a:p>
          <a:p>
            <a:pPr marL="0" indent="0"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/>
              <a:t>1) апотекарска јединица  </a:t>
            </a:r>
          </a:p>
          <a:p>
            <a:pPr>
              <a:buNone/>
            </a:pPr>
            <a:r>
              <a:rPr lang="ru-RU" sz="2400" dirty="0"/>
              <a:t>2) апотекарска станица  </a:t>
            </a:r>
          </a:p>
          <a:p>
            <a:pPr>
              <a:buNone/>
            </a:pPr>
            <a:r>
              <a:rPr lang="ru-RU" sz="2400" dirty="0"/>
              <a:t>3) централни магацин  </a:t>
            </a:r>
          </a:p>
          <a:p>
            <a:pPr>
              <a:buNone/>
            </a:pPr>
            <a:r>
              <a:rPr lang="ru-RU" sz="2400" dirty="0"/>
              <a:t>4) галенска лабораторија апотеке  </a:t>
            </a:r>
          </a:p>
          <a:p>
            <a:pPr>
              <a:buNone/>
            </a:pPr>
            <a:r>
              <a:rPr lang="ru-RU" sz="2400" dirty="0"/>
              <a:t>5) контролна лабораторија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99"/>
    </mc:Choice>
    <mc:Fallback xmlns="">
      <p:transition spd="slow" advTm="14799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239000" cy="444664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Завод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172400" cy="5547016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установа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примарном</a:t>
            </a:r>
            <a:r>
              <a:rPr lang="en-US" dirty="0"/>
              <a:t> </a:t>
            </a:r>
            <a:r>
              <a:rPr lang="sr-Cyrl-RS" dirty="0"/>
              <a:t>нивоу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спроводи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појединих</a:t>
            </a:r>
            <a:r>
              <a:rPr lang="en-US" dirty="0"/>
              <a:t> </a:t>
            </a:r>
            <a:r>
              <a:rPr lang="sr-Cyrl-RS" dirty="0"/>
              <a:t>групација</a:t>
            </a:r>
            <a:r>
              <a:rPr lang="en-US" dirty="0"/>
              <a:t> </a:t>
            </a:r>
            <a:r>
              <a:rPr lang="sr-Cyrl-RS" dirty="0"/>
              <a:t>становништва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поједине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. </a:t>
            </a:r>
          </a:p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примарном</a:t>
            </a:r>
            <a:r>
              <a:rPr lang="en-US" dirty="0"/>
              <a:t> </a:t>
            </a:r>
            <a:r>
              <a:rPr lang="sr-Cyrl-RS" dirty="0"/>
              <a:t>нивоу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оснива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као</a:t>
            </a:r>
            <a:r>
              <a:rPr lang="en-US" dirty="0"/>
              <a:t>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1)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здравствену</a:t>
            </a:r>
            <a:r>
              <a:rPr lang="pl-PL" dirty="0"/>
              <a:t> </a:t>
            </a:r>
            <a:r>
              <a:rPr lang="sr-Cyrl-RS" dirty="0"/>
              <a:t>заштиту</a:t>
            </a:r>
            <a:r>
              <a:rPr lang="pl-PL" dirty="0"/>
              <a:t> </a:t>
            </a:r>
            <a:r>
              <a:rPr lang="sr-Cyrl-RS" dirty="0"/>
              <a:t>студената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2)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здравствену</a:t>
            </a:r>
            <a:r>
              <a:rPr lang="pl-PL" dirty="0"/>
              <a:t> </a:t>
            </a:r>
            <a:r>
              <a:rPr lang="sr-Cyrl-RS" dirty="0"/>
              <a:t>заштиту</a:t>
            </a:r>
            <a:r>
              <a:rPr lang="pl-PL" dirty="0"/>
              <a:t> </a:t>
            </a:r>
            <a:r>
              <a:rPr lang="sr-Cyrl-RS" dirty="0"/>
              <a:t>радника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3)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ургентну</a:t>
            </a:r>
            <a:r>
              <a:rPr lang="en-US" dirty="0"/>
              <a:t> </a:t>
            </a:r>
            <a:r>
              <a:rPr lang="sr-Cyrl-RS" dirty="0"/>
              <a:t>медицину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4)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геријатрију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палијативно</a:t>
            </a:r>
            <a:r>
              <a:rPr lang="en-US" dirty="0"/>
              <a:t> </a:t>
            </a:r>
            <a:r>
              <a:rPr lang="sr-Cyrl-RS" dirty="0"/>
              <a:t>збрињавање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5)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палијативно</a:t>
            </a:r>
            <a:r>
              <a:rPr lang="en-US" dirty="0"/>
              <a:t> </a:t>
            </a:r>
            <a:r>
              <a:rPr lang="sr-Cyrl-RS" dirty="0"/>
              <a:t>збрињавање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6)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денталну</a:t>
            </a:r>
            <a:r>
              <a:rPr lang="pl-PL" dirty="0"/>
              <a:t> </a:t>
            </a:r>
            <a:r>
              <a:rPr lang="sr-Cyrl-RS" dirty="0"/>
              <a:t>медицину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7)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плућне</a:t>
            </a:r>
            <a:r>
              <a:rPr lang="pl-PL" dirty="0"/>
              <a:t> </a:t>
            </a:r>
            <a:r>
              <a:rPr lang="sr-Cyrl-RS" dirty="0"/>
              <a:t>болести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 </a:t>
            </a:r>
            <a:r>
              <a:rPr lang="sr-Cyrl-RS" dirty="0"/>
              <a:t>туберкулозу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8)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кожне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 </a:t>
            </a:r>
            <a:r>
              <a:rPr lang="sr-Cyrl-RS" dirty="0"/>
              <a:t>венеричне</a:t>
            </a:r>
            <a:r>
              <a:rPr lang="pl-PL" dirty="0"/>
              <a:t> </a:t>
            </a:r>
            <a:r>
              <a:rPr lang="sr-Cyrl-RS" dirty="0"/>
              <a:t>болести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9)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лабораторијску</a:t>
            </a:r>
            <a:r>
              <a:rPr lang="pl-PL" dirty="0"/>
              <a:t> </a:t>
            </a:r>
            <a:r>
              <a:rPr lang="sr-Cyrl-RS" dirty="0"/>
              <a:t>дијагностику</a:t>
            </a:r>
            <a:endParaRPr lang="pl-PL" dirty="0"/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10)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радиолошку</a:t>
            </a:r>
            <a:r>
              <a:rPr lang="pl-PL" dirty="0"/>
              <a:t> </a:t>
            </a:r>
            <a:r>
              <a:rPr lang="sr-Cyrl-RS" dirty="0"/>
              <a:t>дијагностику</a:t>
            </a:r>
            <a:r>
              <a:rPr lang="pl-PL" dirty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890"/>
    </mc:Choice>
    <mc:Fallback xmlns="">
      <p:transition spd="slow" advTm="538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8B76335E-7EAE-4CCE-992E-DF13ADA2E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151"/>
    </mc:Choice>
    <mc:Fallback xmlns="">
      <p:transition spd="slow" advTm="13615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Завод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992888" cy="4104456"/>
          </a:xfrm>
        </p:spPr>
        <p:txBody>
          <a:bodyPr>
            <a:normAutofit/>
          </a:bodyPr>
          <a:lstStyle/>
          <a:p>
            <a:r>
              <a:rPr lang="sr-Cyrl-RS" sz="2200" u="sng" dirty="0"/>
              <a:t>Завод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Република</a:t>
            </a:r>
            <a:r>
              <a:rPr lang="en-US" sz="2200" u="sng" dirty="0"/>
              <a:t> </a:t>
            </a:r>
            <a:r>
              <a:rPr lang="sr-Cyrl-RS" sz="2200" u="sng" dirty="0"/>
              <a:t>Србија</a:t>
            </a:r>
            <a:r>
              <a:rPr lang="en-US" sz="2200" u="sng" dirty="0"/>
              <a:t>, </a:t>
            </a:r>
            <a:r>
              <a:rPr lang="sr-Cyrl-RS" sz="2200" u="sng" dirty="0"/>
              <a:t>а</a:t>
            </a:r>
            <a:r>
              <a:rPr lang="en-US" sz="2200" u="sng" dirty="0"/>
              <a:t> </a:t>
            </a:r>
            <a:r>
              <a:rPr lang="sr-Cyrl-RS" sz="2200" u="sng" dirty="0"/>
              <a:t>на</a:t>
            </a:r>
            <a:r>
              <a:rPr lang="en-US" sz="2200" u="sng" dirty="0"/>
              <a:t> </a:t>
            </a:r>
            <a:r>
              <a:rPr lang="sr-Cyrl-RS" sz="2200" u="sng" dirty="0"/>
              <a:t>територији</a:t>
            </a:r>
            <a:r>
              <a:rPr lang="en-US" sz="2200" u="sng" dirty="0"/>
              <a:t> </a:t>
            </a:r>
            <a:r>
              <a:rPr lang="sr-Cyrl-RS" sz="2200" u="sng" dirty="0"/>
              <a:t>аутономне</a:t>
            </a:r>
            <a:r>
              <a:rPr lang="en-US" sz="2200" u="sng" dirty="0"/>
              <a:t> </a:t>
            </a:r>
            <a:r>
              <a:rPr lang="sr-Cyrl-RS" sz="2200" u="sng" dirty="0"/>
              <a:t>покрајине</a:t>
            </a:r>
            <a:r>
              <a:rPr lang="en-US" sz="2200" u="sng" dirty="0"/>
              <a:t>, </a:t>
            </a:r>
            <a:r>
              <a:rPr lang="sr-Cyrl-RS" sz="2200" u="sng" dirty="0"/>
              <a:t>аутономна</a:t>
            </a:r>
            <a:r>
              <a:rPr lang="en-US" sz="2200" u="sng" dirty="0"/>
              <a:t> </a:t>
            </a:r>
            <a:r>
              <a:rPr lang="sr-Cyrl-RS" sz="2200" u="sng" dirty="0"/>
              <a:t>покрајина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законом</a:t>
            </a:r>
            <a:r>
              <a:rPr lang="en-US" sz="2200" u="sng" dirty="0"/>
              <a:t> </a:t>
            </a:r>
            <a:r>
              <a:rPr lang="sr-Cyrl-RS" sz="2200" u="sng" dirty="0"/>
              <a:t>и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7"/>
    </mc:Choice>
    <mc:Fallback xmlns="">
      <p:transition spd="slow" advTm="972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239000" cy="876712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здравствену</a:t>
            </a:r>
            <a:r>
              <a:rPr lang="pl-PL" sz="2800" dirty="0"/>
              <a:t> </a:t>
            </a:r>
            <a:r>
              <a:rPr lang="sr-Cyrl-RS" sz="2800" dirty="0"/>
              <a:t>заштиту</a:t>
            </a:r>
            <a:r>
              <a:rPr lang="pl-PL" sz="2800" dirty="0"/>
              <a:t> </a:t>
            </a:r>
            <a:r>
              <a:rPr lang="sr-Cyrl-RS" sz="2800" dirty="0"/>
              <a:t>студената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7715200" cy="558924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установа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, </a:t>
            </a:r>
            <a:r>
              <a:rPr lang="sr-Cyrl-RS" dirty="0"/>
              <a:t>најмање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опште</a:t>
            </a:r>
            <a:r>
              <a:rPr lang="en-US" dirty="0"/>
              <a:t> </a:t>
            </a:r>
            <a:r>
              <a:rPr lang="sr-Cyrl-RS" dirty="0"/>
              <a:t>медицине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гинекологије</a:t>
            </a:r>
            <a:r>
              <a:rPr lang="en-US" dirty="0"/>
              <a:t>. </a:t>
            </a:r>
          </a:p>
          <a:p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заводу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обављати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специјалистичко</a:t>
            </a:r>
            <a:r>
              <a:rPr lang="en-US" dirty="0"/>
              <a:t> </a:t>
            </a:r>
            <a:r>
              <a:rPr lang="sr-Cyrl-RS" dirty="0"/>
              <a:t>консултативна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, </a:t>
            </a:r>
            <a:r>
              <a:rPr lang="sr-Cyrl-RS" dirty="0"/>
              <a:t>као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денталне</a:t>
            </a:r>
            <a:r>
              <a:rPr lang="en-US" dirty="0"/>
              <a:t> </a:t>
            </a:r>
            <a:r>
              <a:rPr lang="sr-Cyrl-RS" dirty="0"/>
              <a:t>медицине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мора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лабораторијску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другу</a:t>
            </a:r>
            <a:r>
              <a:rPr lang="en-US" dirty="0"/>
              <a:t> </a:t>
            </a:r>
            <a:r>
              <a:rPr lang="sr-Cyrl-RS" dirty="0"/>
              <a:t>дијагностику</a:t>
            </a:r>
            <a:r>
              <a:rPr lang="en-US" dirty="0"/>
              <a:t>, </a:t>
            </a:r>
            <a:r>
              <a:rPr lang="sr-Cyrl-RS" dirty="0"/>
              <a:t>самостално</a:t>
            </a:r>
            <a:r>
              <a:rPr lang="en-US" dirty="0"/>
              <a:t>,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преко</a:t>
            </a:r>
            <a:r>
              <a:rPr lang="en-US" dirty="0"/>
              <a:t> </a:t>
            </a:r>
            <a:r>
              <a:rPr lang="sr-Cyrl-RS" dirty="0"/>
              <a:t>друге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установе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приватне</a:t>
            </a:r>
            <a:r>
              <a:rPr lang="en-US" dirty="0"/>
              <a:t> </a:t>
            </a:r>
            <a:r>
              <a:rPr lang="sr-Cyrl-RS" dirty="0"/>
              <a:t>праксе</a:t>
            </a:r>
            <a:r>
              <a:rPr lang="en-US" dirty="0"/>
              <a:t>. </a:t>
            </a:r>
          </a:p>
          <a:p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имати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стационар</a:t>
            </a:r>
            <a:r>
              <a:rPr lang="en-US" dirty="0"/>
              <a:t>. </a:t>
            </a:r>
          </a:p>
          <a:p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заштита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здравствену</a:t>
            </a:r>
            <a:r>
              <a:rPr lang="vi-VN" dirty="0"/>
              <a:t> </a:t>
            </a:r>
            <a:r>
              <a:rPr lang="sr-Cyrl-RS" dirty="0"/>
              <a:t>заштиту</a:t>
            </a:r>
            <a:r>
              <a:rPr lang="vi-VN" dirty="0"/>
              <a:t> </a:t>
            </a:r>
            <a:r>
              <a:rPr lang="sr-Cyrl-RS" dirty="0"/>
              <a:t>из</a:t>
            </a:r>
            <a:r>
              <a:rPr lang="vi-VN" dirty="0"/>
              <a:t> </a:t>
            </a:r>
            <a:r>
              <a:rPr lang="sr-Cyrl-RS" dirty="0"/>
              <a:t>области</a:t>
            </a:r>
            <a:r>
              <a:rPr lang="vi-VN" dirty="0"/>
              <a:t> </a:t>
            </a:r>
            <a:r>
              <a:rPr lang="sr-Cyrl-RS" dirty="0"/>
              <a:t>кућног</a:t>
            </a:r>
            <a:r>
              <a:rPr lang="vi-VN" dirty="0"/>
              <a:t> </a:t>
            </a:r>
            <a:r>
              <a:rPr lang="sr-Cyrl-RS" dirty="0"/>
              <a:t>лечења</a:t>
            </a:r>
            <a:r>
              <a:rPr lang="vi-VN" dirty="0"/>
              <a:t>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688"/>
    </mc:Choice>
    <mc:Fallback xmlns="">
      <p:transition spd="slow" advTm="76688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01232-051E-4B5A-881E-446C0D5DE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349D4-62EC-48DE-A850-2F9822427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8EE560-DBC9-41B1-9F75-959D16903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0"/>
            <a:ext cx="8534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7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07"/>
    </mc:Choice>
    <mc:Fallback xmlns="">
      <p:transition spd="slow" advTm="5440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39000" cy="98072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здравствену</a:t>
            </a:r>
            <a:r>
              <a:rPr lang="pl-PL" sz="2800" dirty="0"/>
              <a:t> </a:t>
            </a:r>
            <a:r>
              <a:rPr lang="sr-Cyrl-RS" sz="2800" dirty="0"/>
              <a:t>заштиту</a:t>
            </a:r>
            <a:r>
              <a:rPr lang="pl-PL" sz="2800" dirty="0"/>
              <a:t> </a:t>
            </a:r>
            <a:r>
              <a:rPr lang="sr-Cyrl-RS" sz="2800" dirty="0"/>
              <a:t>радника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571184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радника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запослених</a:t>
            </a:r>
            <a:r>
              <a:rPr lang="en-US" sz="2200" dirty="0"/>
              <a:t>, </a:t>
            </a:r>
            <a:r>
              <a:rPr lang="sr-Cyrl-RS" sz="2200" dirty="0"/>
              <a:t>обављањем</a:t>
            </a:r>
            <a:r>
              <a:rPr lang="en-US" sz="2200" dirty="0"/>
              <a:t> </a:t>
            </a:r>
            <a:r>
              <a:rPr lang="sr-Cyrl-RS" sz="2200" dirty="0"/>
              <a:t>делатности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. </a:t>
            </a:r>
          </a:p>
          <a:p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заводу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радника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обављати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опште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,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, </a:t>
            </a:r>
            <a:r>
              <a:rPr lang="sr-Cyrl-RS" sz="2200" dirty="0"/>
              <a:t>гинекологије</a:t>
            </a:r>
            <a:r>
              <a:rPr lang="en-US" sz="2200" dirty="0"/>
              <a:t>, </a:t>
            </a:r>
            <a:r>
              <a:rPr lang="sr-Cyrl-RS" sz="2200" dirty="0"/>
              <a:t>као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радника</a:t>
            </a:r>
            <a:r>
              <a:rPr lang="vi-VN" sz="2200" dirty="0"/>
              <a:t> </a:t>
            </a:r>
            <a:r>
              <a:rPr lang="sr-Cyrl-RS" sz="2200" dirty="0"/>
              <a:t>обезбеђује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из</a:t>
            </a:r>
            <a:r>
              <a:rPr lang="vi-VN" sz="2200" dirty="0"/>
              <a:t> </a:t>
            </a:r>
            <a:r>
              <a:rPr lang="sr-Cyrl-RS" sz="2200" dirty="0"/>
              <a:t>области</a:t>
            </a:r>
            <a:r>
              <a:rPr lang="vi-VN" sz="2200" dirty="0"/>
              <a:t> </a:t>
            </a:r>
            <a:r>
              <a:rPr lang="sr-Cyrl-RS" sz="2200" dirty="0"/>
              <a:t>кућног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. </a:t>
            </a:r>
          </a:p>
          <a:p>
            <a:r>
              <a:rPr lang="sr-Cyrl-RS" sz="2200" dirty="0"/>
              <a:t>Послодавац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потребе</a:t>
            </a:r>
            <a:r>
              <a:rPr lang="en-US" sz="2200" dirty="0"/>
              <a:t> </a:t>
            </a:r>
            <a:r>
              <a:rPr lang="sr-Cyrl-RS" sz="2200" dirty="0"/>
              <a:t>својих</a:t>
            </a:r>
            <a:r>
              <a:rPr lang="en-US" sz="2200" dirty="0"/>
              <a:t> </a:t>
            </a:r>
            <a:r>
              <a:rPr lang="sr-Cyrl-RS" sz="2200" dirty="0"/>
              <a:t>запослених</a:t>
            </a:r>
            <a:r>
              <a:rPr lang="en-US" sz="2200" dirty="0"/>
              <a:t> </a:t>
            </a:r>
            <a:r>
              <a:rPr lang="sr-Cyrl-RS" sz="2200" dirty="0"/>
              <a:t>основати</a:t>
            </a:r>
            <a:r>
              <a:rPr lang="en-US" sz="2200" dirty="0"/>
              <a:t> </a:t>
            </a:r>
            <a:r>
              <a:rPr lang="sr-Cyrl-RS" sz="2200" dirty="0"/>
              <a:t>ординацију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,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92"/>
    </mc:Choice>
    <mc:Fallback xmlns="">
      <p:transition spd="slow" advTm="40492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444664"/>
          </a:xfrm>
        </p:spPr>
        <p:txBody>
          <a:bodyPr>
            <a:noAutofit/>
          </a:bodyPr>
          <a:lstStyle/>
          <a:p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ургентну</a:t>
            </a:r>
            <a:r>
              <a:rPr lang="en-US" sz="2800" dirty="0"/>
              <a:t> </a:t>
            </a:r>
            <a:r>
              <a:rPr lang="sr-Cyrl-RS" sz="2800" dirty="0"/>
              <a:t>медицину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7715200" cy="5547016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vi-VN" sz="2200" dirty="0"/>
              <a:t> </a:t>
            </a:r>
            <a:r>
              <a:rPr lang="sr-Cyrl-RS" sz="2200" dirty="0"/>
              <a:t>која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хитну</a:t>
            </a:r>
            <a:r>
              <a:rPr lang="vi-VN" sz="2200" dirty="0"/>
              <a:t> </a:t>
            </a:r>
            <a:r>
              <a:rPr lang="sr-Cyrl-RS" sz="2200" dirty="0"/>
              <a:t>медицинску</a:t>
            </a:r>
            <a:r>
              <a:rPr lang="vi-VN" sz="2200" dirty="0"/>
              <a:t> </a:t>
            </a:r>
            <a:r>
              <a:rPr lang="sr-Cyrl-RS" sz="2200" dirty="0"/>
              <a:t>помоћ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месту</a:t>
            </a:r>
            <a:r>
              <a:rPr lang="vi-VN" sz="2200" dirty="0"/>
              <a:t> </a:t>
            </a:r>
            <a:r>
              <a:rPr lang="sr-Cyrl-RS" sz="2200" dirty="0"/>
              <a:t>медицинске</a:t>
            </a:r>
            <a:r>
              <a:rPr lang="vi-VN" sz="2200" dirty="0"/>
              <a:t> </a:t>
            </a:r>
            <a:r>
              <a:rPr lang="sr-Cyrl-RS" sz="2200" dirty="0"/>
              <a:t>хитности</a:t>
            </a:r>
            <a:r>
              <a:rPr lang="vi-VN" sz="2200" dirty="0"/>
              <a:t>,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Заводу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, </a:t>
            </a:r>
            <a:r>
              <a:rPr lang="sr-Cyrl-RS" sz="2200" dirty="0"/>
              <a:t>током</a:t>
            </a:r>
            <a:r>
              <a:rPr lang="vi-VN" sz="2200" dirty="0"/>
              <a:t> </a:t>
            </a:r>
            <a:r>
              <a:rPr lang="sr-Cyrl-RS" sz="2200" dirty="0"/>
              <a:t>превоза</a:t>
            </a:r>
            <a:r>
              <a:rPr lang="vi-VN" sz="2200" dirty="0"/>
              <a:t> </a:t>
            </a:r>
            <a:r>
              <a:rPr lang="sr-Cyrl-RS" sz="2200" dirty="0"/>
              <a:t>оболелих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повређених</a:t>
            </a:r>
            <a:r>
              <a:rPr lang="vi-VN" sz="2200" dirty="0"/>
              <a:t>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одговарајућу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установу</a:t>
            </a:r>
            <a:r>
              <a:rPr lang="vi-VN" sz="2200" dirty="0"/>
              <a:t> </a:t>
            </a:r>
            <a:r>
              <a:rPr lang="sr-Cyrl-RS" sz="2200" dirty="0"/>
              <a:t>ради</a:t>
            </a:r>
            <a:r>
              <a:rPr lang="vi-VN" sz="2200" dirty="0"/>
              <a:t> </a:t>
            </a:r>
            <a:r>
              <a:rPr lang="sr-Cyrl-RS" sz="2200" dirty="0"/>
              <a:t>дефинитивног</a:t>
            </a:r>
            <a:r>
              <a:rPr lang="vi-VN" sz="2200" dirty="0"/>
              <a:t> </a:t>
            </a:r>
            <a:r>
              <a:rPr lang="sr-Cyrl-RS" sz="2200" dirty="0"/>
              <a:t>збрињавања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, </a:t>
            </a:r>
            <a:r>
              <a:rPr lang="sr-Cyrl-RS" sz="2200" dirty="0"/>
              <a:t>као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хитан</a:t>
            </a:r>
            <a:r>
              <a:rPr lang="vi-VN" sz="2200" dirty="0"/>
              <a:t> </a:t>
            </a:r>
            <a:r>
              <a:rPr lang="sr-Cyrl-RS" sz="2200" dirty="0"/>
              <a:t>санитетски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en-US" sz="2200" dirty="0"/>
              <a:t>,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vi-VN" sz="2200" dirty="0"/>
              <a:t> </a:t>
            </a:r>
            <a:r>
              <a:rPr lang="sr-Cyrl-RS" sz="2200" dirty="0"/>
              <a:t>пацијената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дијализи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санитетски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vi-VN" sz="2200" dirty="0"/>
              <a:t> </a:t>
            </a:r>
            <a:r>
              <a:rPr lang="sr-Cyrl-RS" sz="2200" dirty="0"/>
              <a:t>који</a:t>
            </a:r>
            <a:r>
              <a:rPr lang="vi-VN" sz="2200" dirty="0"/>
              <a:t> </a:t>
            </a:r>
            <a:r>
              <a:rPr lang="sr-Cyrl-RS" sz="2200" dirty="0"/>
              <a:t>није</a:t>
            </a:r>
            <a:r>
              <a:rPr lang="vi-VN" sz="2200" dirty="0"/>
              <a:t> </a:t>
            </a:r>
            <a:r>
              <a:rPr lang="sr-Cyrl-RS" sz="2200" dirty="0"/>
              <a:t>хитан</a:t>
            </a:r>
            <a:r>
              <a:rPr lang="vi-VN" sz="2200" dirty="0"/>
              <a:t>, </a:t>
            </a:r>
            <a:r>
              <a:rPr lang="sr-Cyrl-RS" sz="2200" dirty="0"/>
              <a:t>када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оправдан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медицински</a:t>
            </a:r>
            <a:r>
              <a:rPr lang="vi-VN" sz="2200" dirty="0"/>
              <a:t> </a:t>
            </a:r>
            <a:r>
              <a:rPr lang="sr-Cyrl-RS" sz="2200" dirty="0"/>
              <a:t>неопходан</a:t>
            </a:r>
            <a:r>
              <a:rPr lang="vi-VN" sz="2200" dirty="0"/>
              <a:t>,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складу</a:t>
            </a:r>
            <a:r>
              <a:rPr lang="vi-VN" sz="2200" dirty="0"/>
              <a:t> </a:t>
            </a:r>
            <a:r>
              <a:rPr lang="sr-Cyrl-RS" sz="2200" dirty="0"/>
              <a:t>са</a:t>
            </a:r>
            <a:r>
              <a:rPr lang="vi-VN" sz="2200" dirty="0"/>
              <a:t> </a:t>
            </a:r>
            <a:r>
              <a:rPr lang="sr-Cyrl-RS" sz="2200" dirty="0"/>
              <a:t>прописима</a:t>
            </a:r>
            <a:r>
              <a:rPr lang="vi-VN" sz="2200" dirty="0"/>
              <a:t> </a:t>
            </a:r>
            <a:r>
              <a:rPr lang="sr-Cyrl-RS" sz="2200" dirty="0"/>
              <a:t>којима</a:t>
            </a:r>
            <a:r>
              <a:rPr lang="vi-VN" sz="2200" dirty="0"/>
              <a:t> </a:t>
            </a:r>
            <a:r>
              <a:rPr lang="sr-Cyrl-RS" sz="2200" dirty="0"/>
              <a:t>се</a:t>
            </a:r>
            <a:r>
              <a:rPr lang="vi-VN" sz="2200" dirty="0"/>
              <a:t> </a:t>
            </a:r>
            <a:r>
              <a:rPr lang="sr-Cyrl-RS" sz="2200" dirty="0"/>
              <a:t>уређује</a:t>
            </a:r>
            <a:r>
              <a:rPr lang="vi-VN" sz="2200" dirty="0"/>
              <a:t> </a:t>
            </a:r>
            <a:r>
              <a:rPr lang="sr-Cyrl-RS" sz="2200" dirty="0"/>
              <a:t>обавезно</a:t>
            </a:r>
            <a:r>
              <a:rPr lang="vi-VN" sz="2200" dirty="0"/>
              <a:t> </a:t>
            </a:r>
            <a:r>
              <a:rPr lang="sr-Cyrl-RS" sz="2200" dirty="0"/>
              <a:t>здравствено</a:t>
            </a:r>
            <a:r>
              <a:rPr lang="vi-VN" sz="2200" dirty="0"/>
              <a:t> </a:t>
            </a:r>
            <a:r>
              <a:rPr lang="sr-Cyrl-RS" sz="2200" dirty="0"/>
              <a:t>осигурање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ургентну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оснива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територију</a:t>
            </a:r>
            <a:r>
              <a:rPr lang="en-US" sz="2200" dirty="0"/>
              <a:t> </a:t>
            </a:r>
            <a:r>
              <a:rPr lang="sr-Cyrl-RS" sz="2200" dirty="0"/>
              <a:t>једне</a:t>
            </a:r>
            <a:r>
              <a:rPr lang="en-US" sz="2200" dirty="0"/>
              <a:t>, </a:t>
            </a:r>
            <a:r>
              <a:rPr lang="sr-Cyrl-RS" sz="2200" dirty="0"/>
              <a:t>или</a:t>
            </a:r>
            <a:r>
              <a:rPr lang="en-US" sz="2200" dirty="0"/>
              <a:t> </a:t>
            </a:r>
            <a:r>
              <a:rPr lang="sr-Cyrl-RS" sz="2200" dirty="0"/>
              <a:t>више</a:t>
            </a:r>
            <a:r>
              <a:rPr lang="en-US" sz="2200" dirty="0"/>
              <a:t> </a:t>
            </a:r>
            <a:r>
              <a:rPr lang="sr-Cyrl-RS" sz="2200" dirty="0"/>
              <a:t>јединица</a:t>
            </a:r>
            <a:r>
              <a:rPr lang="en-US" sz="2200" dirty="0"/>
              <a:t> </a:t>
            </a:r>
            <a:r>
              <a:rPr lang="sr-Cyrl-RS" sz="2200" dirty="0"/>
              <a:t>локалне</a:t>
            </a:r>
            <a:r>
              <a:rPr lang="en-US" sz="2200" dirty="0"/>
              <a:t> </a:t>
            </a:r>
            <a:r>
              <a:rPr lang="sr-Cyrl-RS" sz="2200" dirty="0"/>
              <a:t>самоуправе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84"/>
    </mc:Choice>
    <mc:Fallback xmlns="">
      <p:transition spd="slow" advTm="56784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239000" cy="102072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геријатрију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палијативно</a:t>
            </a:r>
            <a:r>
              <a:rPr lang="en-US" sz="2800" dirty="0"/>
              <a:t> </a:t>
            </a:r>
            <a:r>
              <a:rPr lang="sr-Cyrl-RS" sz="2800" dirty="0"/>
              <a:t>збрињавање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7643192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геријатрију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палијативно</a:t>
            </a:r>
            <a:r>
              <a:rPr lang="vi-VN" sz="2200" dirty="0"/>
              <a:t> </a:t>
            </a:r>
            <a:r>
              <a:rPr lang="sr-Cyrl-RS" sz="2200" dirty="0"/>
              <a:t>збрињавање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vi-VN" sz="2200" dirty="0"/>
              <a:t> </a:t>
            </a:r>
            <a:r>
              <a:rPr lang="sr-Cyrl-RS" sz="2200" dirty="0"/>
              <a:t>која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спроводи</a:t>
            </a:r>
            <a:r>
              <a:rPr lang="vi-VN" sz="2200" dirty="0"/>
              <a:t> </a:t>
            </a:r>
            <a:r>
              <a:rPr lang="sr-Cyrl-RS" sz="2200" dirty="0"/>
              <a:t>мере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очување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унапређење</a:t>
            </a:r>
            <a:r>
              <a:rPr lang="vi-VN" sz="2200" dirty="0"/>
              <a:t> </a:t>
            </a:r>
            <a:r>
              <a:rPr lang="sr-Cyrl-RS" sz="2200" dirty="0"/>
              <a:t>здравља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превенцију</a:t>
            </a:r>
            <a:r>
              <a:rPr lang="vi-VN" sz="2200" dirty="0"/>
              <a:t> </a:t>
            </a:r>
            <a:r>
              <a:rPr lang="sr-Cyrl-RS" sz="2200" dirty="0"/>
              <a:t>болести</a:t>
            </a:r>
            <a:r>
              <a:rPr lang="vi-VN" sz="2200" dirty="0"/>
              <a:t>,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кућног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,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неге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рехабилитације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, </a:t>
            </a:r>
            <a:r>
              <a:rPr lang="sr-Cyrl-RS" sz="2200" dirty="0"/>
              <a:t>као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послове</a:t>
            </a:r>
            <a:r>
              <a:rPr lang="vi-VN" sz="2200" dirty="0"/>
              <a:t> </a:t>
            </a:r>
            <a:r>
              <a:rPr lang="sr-Cyrl-RS" sz="2200" dirty="0"/>
              <a:t>палијативног</a:t>
            </a:r>
            <a:r>
              <a:rPr lang="vi-VN" sz="2200" dirty="0"/>
              <a:t> </a:t>
            </a:r>
            <a:r>
              <a:rPr lang="sr-Cyrl-RS" sz="2200" dirty="0"/>
              <a:t>збрињавања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 </a:t>
            </a:r>
            <a:r>
              <a:rPr lang="sr-Cyrl-RS" sz="2200" dirty="0"/>
              <a:t>свих</a:t>
            </a:r>
            <a:r>
              <a:rPr lang="vi-VN" sz="2200" dirty="0"/>
              <a:t> </a:t>
            </a:r>
            <a:r>
              <a:rPr lang="sr-Cyrl-RS" sz="2200" dirty="0"/>
              <a:t>старосних</a:t>
            </a:r>
            <a:r>
              <a:rPr lang="vi-VN" sz="2200" dirty="0"/>
              <a:t> </a:t>
            </a:r>
            <a:r>
              <a:rPr lang="sr-Cyrl-RS" sz="2200" dirty="0"/>
              <a:t>доби</a:t>
            </a:r>
            <a:r>
              <a:rPr lang="vi-VN" sz="2200" dirty="0"/>
              <a:t>. </a:t>
            </a:r>
          </a:p>
          <a:p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имати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стационар</a:t>
            </a:r>
            <a:r>
              <a:rPr lang="en-US" sz="2200" dirty="0"/>
              <a:t>, </a:t>
            </a:r>
            <a:r>
              <a:rPr lang="sr-Cyrl-RS" sz="2200" dirty="0"/>
              <a:t>као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амбуланту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"</a:t>
            </a:r>
            <a:r>
              <a:rPr lang="sr-Cyrl-RS" sz="2200" dirty="0"/>
              <a:t>бол</a:t>
            </a:r>
            <a:r>
              <a:rPr lang="en-US" sz="2200" dirty="0"/>
              <a:t>".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00"/>
    </mc:Choice>
    <mc:Fallback xmlns="">
      <p:transition spd="slow" advTm="627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239000" cy="732696"/>
          </a:xfrm>
        </p:spPr>
        <p:txBody>
          <a:bodyPr>
            <a:normAutofit/>
          </a:bodyPr>
          <a:lstStyle/>
          <a:p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денталну</a:t>
            </a:r>
            <a:r>
              <a:rPr lang="en-US" sz="2800" dirty="0"/>
              <a:t> </a:t>
            </a:r>
            <a:r>
              <a:rPr lang="sr-Cyrl-RS" sz="2800" dirty="0"/>
              <a:t>медицину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704856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денталну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обухвата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. </a:t>
            </a:r>
          </a:p>
          <a:p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заводу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денталну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обављати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 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04"/>
    </mc:Choice>
    <mc:Fallback xmlns="">
      <p:transition spd="slow" advTm="26804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плућне</a:t>
            </a:r>
            <a:r>
              <a:rPr lang="pl-PL" sz="2800" dirty="0"/>
              <a:t> </a:t>
            </a:r>
            <a:r>
              <a:rPr lang="sr-Cyrl-RS" sz="2800" dirty="0"/>
              <a:t>болести</a:t>
            </a:r>
            <a:r>
              <a:rPr lang="pl-PL" sz="2800" dirty="0"/>
              <a:t> </a:t>
            </a:r>
            <a:r>
              <a:rPr lang="sr-Cyrl-RS" sz="2800" dirty="0"/>
              <a:t>и</a:t>
            </a:r>
            <a:r>
              <a:rPr lang="pl-PL" sz="2800" dirty="0"/>
              <a:t> </a:t>
            </a:r>
            <a:r>
              <a:rPr lang="sr-Cyrl-RS" sz="2800" dirty="0"/>
              <a:t>туберкулозу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239000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плућне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туберкулозу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пружа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 </a:t>
            </a:r>
            <a:r>
              <a:rPr lang="sr-Cyrl-RS" sz="2200" dirty="0"/>
              <a:t>оболелих</a:t>
            </a:r>
            <a:r>
              <a:rPr lang="en-US" sz="2200" dirty="0"/>
              <a:t> </a:t>
            </a:r>
            <a:r>
              <a:rPr lang="sr-Cyrl-RS" sz="2200" dirty="0"/>
              <a:t>од</a:t>
            </a:r>
            <a:r>
              <a:rPr lang="en-US" sz="2200" dirty="0"/>
              <a:t> </a:t>
            </a:r>
            <a:r>
              <a:rPr lang="sr-Cyrl-RS" sz="2200" dirty="0"/>
              <a:t>плућних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туберкулозе</a:t>
            </a:r>
            <a:r>
              <a:rPr lang="en-US" sz="2200" dirty="0"/>
              <a:t>, </a:t>
            </a:r>
            <a:r>
              <a:rPr lang="sr-Cyrl-RS" sz="2200" dirty="0"/>
              <a:t>а</a:t>
            </a:r>
            <a:r>
              <a:rPr lang="en-US" sz="2200" dirty="0"/>
              <a:t> </a:t>
            </a:r>
            <a:r>
              <a:rPr lang="sr-Cyrl-RS" sz="2200" dirty="0"/>
              <a:t>које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могу</a:t>
            </a:r>
            <a:r>
              <a:rPr lang="en-US" sz="2200" dirty="0"/>
              <a:t> </a:t>
            </a:r>
            <a:r>
              <a:rPr lang="sr-Cyrl-RS" sz="2200" dirty="0"/>
              <a:t>лечити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амбулантном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плућне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туберкулозу</a:t>
            </a:r>
            <a:r>
              <a:rPr lang="en-US" sz="2200" dirty="0"/>
              <a:t>,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склопу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, </a:t>
            </a:r>
            <a:r>
              <a:rPr lang="sr-Cyrl-RS" sz="2200" dirty="0"/>
              <a:t>организује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спроводи</a:t>
            </a:r>
            <a:r>
              <a:rPr lang="en-US" sz="2200" dirty="0"/>
              <a:t> </a:t>
            </a:r>
            <a:r>
              <a:rPr lang="sr-Cyrl-RS" sz="2200" dirty="0"/>
              <a:t>мере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спречавање</a:t>
            </a:r>
            <a:r>
              <a:rPr lang="en-US" sz="2200" dirty="0"/>
              <a:t>, </a:t>
            </a:r>
            <a:r>
              <a:rPr lang="sr-Cyrl-RS" sz="2200" dirty="0"/>
              <a:t>сузбијање</a:t>
            </a:r>
            <a:r>
              <a:rPr lang="en-US" sz="2200" dirty="0"/>
              <a:t>, </a:t>
            </a:r>
            <a:r>
              <a:rPr lang="sr-Cyrl-RS" sz="2200" dirty="0"/>
              <a:t>рано</a:t>
            </a:r>
            <a:r>
              <a:rPr lang="en-US" sz="2200" dirty="0"/>
              <a:t> </a:t>
            </a:r>
            <a:r>
              <a:rPr lang="sr-Cyrl-RS" sz="2200" dirty="0"/>
              <a:t>откривање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праћење</a:t>
            </a:r>
            <a:r>
              <a:rPr lang="en-US" sz="2200" dirty="0"/>
              <a:t> </a:t>
            </a:r>
            <a:r>
              <a:rPr lang="sr-Cyrl-RS" sz="2200" dirty="0"/>
              <a:t>туберкулозе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других</a:t>
            </a:r>
            <a:r>
              <a:rPr lang="en-US" sz="2200" dirty="0"/>
              <a:t> </a:t>
            </a:r>
            <a:r>
              <a:rPr lang="sr-Cyrl-RS" sz="2200" dirty="0"/>
              <a:t>плућних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. </a:t>
            </a:r>
          </a:p>
          <a:p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имати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стационар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89"/>
    </mc:Choice>
    <mc:Fallback xmlns="">
      <p:transition spd="slow" advTm="25289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864096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кожне</a:t>
            </a:r>
            <a:r>
              <a:rPr lang="pl-PL" sz="2800" dirty="0"/>
              <a:t> </a:t>
            </a:r>
            <a:r>
              <a:rPr lang="sr-Cyrl-RS" sz="2800" dirty="0"/>
              <a:t>и</a:t>
            </a:r>
            <a:r>
              <a:rPr lang="pl-PL" sz="2800" dirty="0"/>
              <a:t> </a:t>
            </a:r>
            <a:r>
              <a:rPr lang="sr-Cyrl-RS" sz="2800" dirty="0"/>
              <a:t>венеричне</a:t>
            </a:r>
            <a:r>
              <a:rPr lang="pl-PL" sz="2800" dirty="0"/>
              <a:t> </a:t>
            </a:r>
            <a:r>
              <a:rPr lang="sr-Cyrl-RS" sz="2800" dirty="0"/>
              <a:t>болести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7632848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кожне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венеричне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специјалистичко консултативну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пружа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дерматовенерологије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микробиологије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паразитологијом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кожне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венеричне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,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склопу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, </a:t>
            </a:r>
            <a:r>
              <a:rPr lang="sr-Cyrl-RS" sz="2200" dirty="0"/>
              <a:t>организује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спроводи</a:t>
            </a:r>
            <a:r>
              <a:rPr lang="en-US" sz="2200" dirty="0"/>
              <a:t> </a:t>
            </a:r>
            <a:r>
              <a:rPr lang="sr-Cyrl-RS" sz="2200" dirty="0"/>
              <a:t>мере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спречавање</a:t>
            </a:r>
            <a:r>
              <a:rPr lang="en-US" sz="2200" dirty="0"/>
              <a:t>, </a:t>
            </a:r>
            <a:r>
              <a:rPr lang="sr-Cyrl-RS" sz="2200" dirty="0"/>
              <a:t>сузбијање</a:t>
            </a:r>
            <a:r>
              <a:rPr lang="en-US" sz="2200" dirty="0"/>
              <a:t>, </a:t>
            </a:r>
            <a:r>
              <a:rPr lang="sr-Cyrl-RS" sz="2200" dirty="0"/>
              <a:t>рано</a:t>
            </a:r>
            <a:r>
              <a:rPr lang="en-US" sz="2200" dirty="0"/>
              <a:t> </a:t>
            </a:r>
            <a:r>
              <a:rPr lang="sr-Cyrl-RS" sz="2200" dirty="0"/>
              <a:t>откривање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праћење</a:t>
            </a:r>
            <a:r>
              <a:rPr lang="en-US" sz="2200" dirty="0"/>
              <a:t> </a:t>
            </a:r>
            <a:r>
              <a:rPr lang="sr-Cyrl-RS" sz="2200" dirty="0"/>
              <a:t>полно</a:t>
            </a:r>
            <a:r>
              <a:rPr lang="en-US" sz="2200" dirty="0"/>
              <a:t> </a:t>
            </a:r>
            <a:r>
              <a:rPr lang="sr-Cyrl-RS" sz="2200" dirty="0"/>
              <a:t>преносивих</a:t>
            </a:r>
            <a:r>
              <a:rPr lang="en-US" sz="2200" dirty="0"/>
              <a:t> </a:t>
            </a:r>
            <a:r>
              <a:rPr lang="sr-Cyrl-RS" sz="2200" dirty="0"/>
              <a:t>инфекција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12"/>
    </mc:Choice>
    <mc:Fallback xmlns="">
      <p:transition spd="slow" advTm="29912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239000" cy="72008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лабораторијску</a:t>
            </a:r>
            <a:r>
              <a:rPr lang="en-US" sz="2800" dirty="0"/>
              <a:t> </a:t>
            </a:r>
            <a:r>
              <a:rPr lang="sr-Cyrl-RS" sz="2800" dirty="0"/>
              <a:t>дијагностику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24936" cy="5248584"/>
          </a:xfrm>
        </p:spPr>
        <p:txBody>
          <a:bodyPr>
            <a:noAutofit/>
          </a:bodyPr>
          <a:lstStyle/>
          <a:p>
            <a:r>
              <a:rPr lang="sr-Cyrl-RS" sz="2000" dirty="0"/>
              <a:t>Завод</a:t>
            </a:r>
            <a:r>
              <a:rPr lang="en-US" sz="2000" dirty="0"/>
              <a:t> </a:t>
            </a:r>
            <a:r>
              <a:rPr lang="sr-Cyrl-R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лабораторијску</a:t>
            </a:r>
            <a:r>
              <a:rPr lang="en-US" sz="2000" dirty="0"/>
              <a:t> </a:t>
            </a:r>
            <a:r>
              <a:rPr lang="sr-Cyrl-RS" sz="2000" dirty="0"/>
              <a:t>дијагностику</a:t>
            </a:r>
            <a:r>
              <a:rPr lang="en-US" sz="2000" dirty="0"/>
              <a:t> </a:t>
            </a:r>
            <a:r>
              <a:rPr lang="sr-Cyrl-RS" sz="2000" dirty="0"/>
              <a:t>је</a:t>
            </a:r>
            <a:r>
              <a:rPr lang="en-US" sz="2000" dirty="0"/>
              <a:t> </a:t>
            </a:r>
            <a:r>
              <a:rPr lang="sr-Cyrl-RS" sz="2000" dirty="0"/>
              <a:t>здравствена</a:t>
            </a:r>
            <a:r>
              <a:rPr lang="en-US" sz="2000" dirty="0"/>
              <a:t> </a:t>
            </a:r>
            <a:r>
              <a:rPr lang="sr-Cyrl-RS" sz="2000" dirty="0"/>
              <a:t>установа</a:t>
            </a:r>
            <a:r>
              <a:rPr lang="en-US" sz="2000" dirty="0"/>
              <a:t> </a:t>
            </a:r>
            <a:r>
              <a:rPr lang="sr-Cyrl-RS" sz="2000" dirty="0"/>
              <a:t>која</a:t>
            </a:r>
            <a:r>
              <a:rPr lang="en-US" sz="2000" dirty="0"/>
              <a:t> </a:t>
            </a:r>
            <a:r>
              <a:rPr lang="sr-Cyrl-RS" sz="2000" dirty="0"/>
              <a:t>обавља</a:t>
            </a:r>
            <a:r>
              <a:rPr lang="en-US" sz="2000" dirty="0"/>
              <a:t> </a:t>
            </a:r>
            <a:r>
              <a:rPr lang="sr-Cyrl-RS" sz="2000" dirty="0"/>
              <a:t>здравствену</a:t>
            </a:r>
            <a:r>
              <a:rPr lang="en-US" sz="2000" dirty="0"/>
              <a:t> </a:t>
            </a:r>
            <a:r>
              <a:rPr lang="sr-Cyrl-RS" sz="2000" dirty="0"/>
              <a:t>делатност</a:t>
            </a:r>
            <a:r>
              <a:rPr lang="en-US" sz="2000" dirty="0"/>
              <a:t> </a:t>
            </a:r>
            <a:r>
              <a:rPr lang="sr-Cyrl-RS" sz="2000" dirty="0"/>
              <a:t>из</a:t>
            </a:r>
            <a:r>
              <a:rPr lang="en-US" sz="2000" dirty="0"/>
              <a:t> </a:t>
            </a:r>
            <a:r>
              <a:rPr lang="sr-Cyrl-RS" sz="2000" dirty="0"/>
              <a:t>најмање</a:t>
            </a:r>
            <a:r>
              <a:rPr lang="en-US" sz="2000" dirty="0"/>
              <a:t> </a:t>
            </a:r>
            <a:r>
              <a:rPr lang="sr-Cyrl-RS" sz="2000" dirty="0"/>
              <a:t>три</a:t>
            </a:r>
            <a:r>
              <a:rPr lang="en-US" sz="2000" dirty="0"/>
              <a:t> </a:t>
            </a:r>
            <a:r>
              <a:rPr lang="sr-Cyrl-RS" sz="2000" dirty="0"/>
              <a:t>области</a:t>
            </a:r>
            <a:r>
              <a:rPr lang="en-US" sz="2000" dirty="0"/>
              <a:t> </a:t>
            </a:r>
            <a:r>
              <a:rPr lang="sr-Cyrl-RS" sz="2000" dirty="0"/>
              <a:t>лабораторијске</a:t>
            </a:r>
            <a:r>
              <a:rPr lang="en-US" sz="2000" dirty="0"/>
              <a:t> </a:t>
            </a:r>
            <a:r>
              <a:rPr lang="sr-Cyrl-RS" sz="2000" dirty="0"/>
              <a:t>дијагностике</a:t>
            </a:r>
            <a:r>
              <a:rPr lang="en-US" sz="2000" dirty="0"/>
              <a:t>: </a:t>
            </a:r>
            <a:r>
              <a:rPr lang="sr-Cyrl-RS" sz="2000" dirty="0"/>
              <a:t>биохемије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хематологијом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имунохемијом</a:t>
            </a:r>
            <a:r>
              <a:rPr lang="en-US" sz="2000" dirty="0"/>
              <a:t>, </a:t>
            </a:r>
            <a:r>
              <a:rPr lang="sr-Cyrl-RS" sz="2000" dirty="0"/>
              <a:t>микробиологије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вирусологијом</a:t>
            </a:r>
            <a:r>
              <a:rPr lang="en-US" sz="2000" dirty="0"/>
              <a:t>, </a:t>
            </a:r>
            <a:r>
              <a:rPr lang="sr-Cyrl-RS" sz="2000" dirty="0"/>
              <a:t>патохистологије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цитологијом</a:t>
            </a:r>
            <a:r>
              <a:rPr lang="en-US" sz="2000" dirty="0"/>
              <a:t>, </a:t>
            </a:r>
            <a:r>
              <a:rPr lang="sr-Cyrl-RS" sz="2000" dirty="0"/>
              <a:t>молекуларне</a:t>
            </a:r>
            <a:r>
              <a:rPr lang="en-US" sz="2000" dirty="0"/>
              <a:t> </a:t>
            </a:r>
            <a:r>
              <a:rPr lang="sr-Cyrl-RS" sz="2000" dirty="0"/>
              <a:t>дијагностике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цитогенетиком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токсикологије</a:t>
            </a:r>
            <a:r>
              <a:rPr lang="en-US" sz="2000" dirty="0"/>
              <a:t>. </a:t>
            </a:r>
          </a:p>
          <a:p>
            <a:pPr marL="0" indent="0">
              <a:buNone/>
            </a:pP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40"/>
    </mc:Choice>
    <mc:Fallback xmlns="">
      <p:transition spd="slow" advTm="2244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827584" y="476672"/>
            <a:ext cx="7239000" cy="22322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RS" sz="2400" dirty="0"/>
              <a:t>ЗДРАВСТВЕНЕ</a:t>
            </a:r>
            <a:r>
              <a:rPr lang="en-US" sz="2400" dirty="0"/>
              <a:t> </a:t>
            </a:r>
            <a:r>
              <a:rPr lang="sr-Cyrl-RS" sz="2400" dirty="0"/>
              <a:t>УСТАНОВЕ</a:t>
            </a:r>
            <a:r>
              <a:rPr lang="en-US" sz="2400" dirty="0"/>
              <a:t> </a:t>
            </a:r>
            <a:r>
              <a:rPr lang="sr-Cyrl-RS" sz="2400" dirty="0"/>
              <a:t>КОЈЕ</a:t>
            </a:r>
            <a:r>
              <a:rPr lang="en-US" sz="2400" dirty="0"/>
              <a:t> </a:t>
            </a:r>
            <a:r>
              <a:rPr lang="sr-Cyrl-RS" sz="2400" dirty="0"/>
              <a:t>ОБАВЉАЈУ</a:t>
            </a:r>
            <a:r>
              <a:rPr lang="en-US" sz="2400" dirty="0"/>
              <a:t> </a:t>
            </a:r>
            <a:r>
              <a:rPr lang="sr-Cyrl-RS" sz="2400" dirty="0"/>
              <a:t>ЗДРАВСТВЕНУ</a:t>
            </a:r>
            <a:r>
              <a:rPr lang="en-US" sz="2400" dirty="0"/>
              <a:t> </a:t>
            </a:r>
            <a:r>
              <a:rPr lang="sr-Cyrl-RS" sz="2400" dirty="0"/>
              <a:t>ДЕЛАТНОСТ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</a:p>
          <a:p>
            <a:pPr algn="ctr">
              <a:buNone/>
            </a:pPr>
            <a:r>
              <a:rPr lang="sr-Cyrl-RS" sz="2400" b="1" dirty="0"/>
              <a:t>ПРИМАРНОМ</a:t>
            </a:r>
            <a:r>
              <a:rPr lang="en-US" sz="2400" b="1" dirty="0"/>
              <a:t> </a:t>
            </a:r>
            <a:r>
              <a:rPr lang="sr-Cyrl-RS" sz="2400" b="1" dirty="0"/>
              <a:t>НИВОУ</a:t>
            </a:r>
            <a:r>
              <a:rPr lang="en-US" sz="2400" b="1" dirty="0"/>
              <a:t> </a:t>
            </a:r>
            <a:r>
              <a:rPr lang="sr-Cyrl-RS" sz="2400" b="1" dirty="0"/>
              <a:t>ЗДРАВСТВЕНЕ</a:t>
            </a:r>
            <a:r>
              <a:rPr lang="en-US" sz="2400" b="1" dirty="0"/>
              <a:t> </a:t>
            </a:r>
            <a:r>
              <a:rPr lang="sr-Cyrl-RS" sz="2400" b="1" dirty="0"/>
              <a:t>ЗАШТИТЕ</a:t>
            </a:r>
            <a:r>
              <a:rPr lang="en-US" sz="2400" b="1" dirty="0"/>
              <a:t> </a:t>
            </a:r>
          </a:p>
        </p:txBody>
      </p:sp>
      <p:pic>
        <p:nvPicPr>
          <p:cNvPr id="1026" name="Picture 2" descr="C:\Users\Mirjana Petrovic\Desktop\v3-enfermedades-cardc3adacas-e28093-consejos-para-tu-sal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637824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Закључак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dirty="0"/>
          </a:p>
          <a:p>
            <a:r>
              <a:rPr lang="sr-Cyrl-RS" sz="2400" dirty="0"/>
              <a:t>Основни постулати на конференцији у Алма Алти.</a:t>
            </a:r>
          </a:p>
          <a:p>
            <a:r>
              <a:rPr lang="sr-Cyrl-RS" sz="2400" dirty="0"/>
              <a:t>Есенцијална</a:t>
            </a:r>
            <a:r>
              <a:rPr lang="en-US" sz="2400" dirty="0"/>
              <a:t> </a:t>
            </a:r>
            <a:r>
              <a:rPr lang="sr-Cyrl-RS" sz="2400" dirty="0"/>
              <a:t>здравствена</a:t>
            </a:r>
            <a:r>
              <a:rPr lang="en-US" sz="2400" dirty="0"/>
              <a:t> </a:t>
            </a:r>
            <a:r>
              <a:rPr lang="sr-Cyrl-RS" sz="2400" dirty="0"/>
              <a:t>заштита</a:t>
            </a:r>
            <a:r>
              <a:rPr lang="en-US" sz="2400" dirty="0"/>
              <a:t>, </a:t>
            </a:r>
            <a:r>
              <a:rPr lang="sr-Cyrl-RS" sz="2400" dirty="0"/>
              <a:t>заснована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sr-Latn-CS" sz="2400" dirty="0"/>
              <a:t> </a:t>
            </a:r>
            <a:r>
              <a:rPr lang="sr-Cyrl-RS" sz="2400" dirty="0"/>
              <a:t>практичним</a:t>
            </a:r>
            <a:r>
              <a:rPr lang="en-US" sz="2400" dirty="0"/>
              <a:t>,</a:t>
            </a:r>
            <a:r>
              <a:rPr lang="sr-Latn-CS" sz="2400" dirty="0"/>
              <a:t> </a:t>
            </a:r>
            <a:r>
              <a:rPr lang="sr-Cyrl-RS" sz="2400" dirty="0"/>
              <a:t>научно</a:t>
            </a:r>
            <a:r>
              <a:rPr lang="en-US" sz="2400" dirty="0"/>
              <a:t> </a:t>
            </a:r>
            <a:r>
              <a:rPr lang="sr-Cyrl-RS" sz="2400" dirty="0"/>
              <a:t>исправним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друштвено</a:t>
            </a:r>
            <a:r>
              <a:rPr lang="en-US" sz="2400" dirty="0"/>
              <a:t> </a:t>
            </a:r>
            <a:r>
              <a:rPr lang="sr-Cyrl-RS" sz="2400" dirty="0"/>
              <a:t>прихватљивим</a:t>
            </a:r>
            <a:r>
              <a:rPr lang="sr-Latn-CS" sz="2400" dirty="0"/>
              <a:t> </a:t>
            </a:r>
            <a:r>
              <a:rPr lang="sr-Cyrl-RS" sz="2400" dirty="0"/>
              <a:t>методама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технологији приступачана целокупној заједници уз њено пуно учешће.</a:t>
            </a:r>
          </a:p>
          <a:p>
            <a:pPr>
              <a:buNone/>
            </a:pPr>
            <a:endParaRPr lang="sr-Cyrl-RS" sz="2400" dirty="0"/>
          </a:p>
          <a:p>
            <a:r>
              <a:rPr lang="en-US" sz="2400" dirty="0"/>
              <a:t> “</a:t>
            </a:r>
            <a:r>
              <a:rPr lang="sr-Cyrl-RS" sz="2400" dirty="0"/>
              <a:t>Врата</a:t>
            </a:r>
            <a:r>
              <a:rPr lang="en-US" sz="2400" dirty="0"/>
              <a:t>” </a:t>
            </a:r>
            <a:r>
              <a:rPr lang="sr-Cyrl-RS" sz="2400" dirty="0"/>
              <a:t>здравственог</a:t>
            </a:r>
            <a:r>
              <a:rPr lang="sr-Latn-CS" sz="2400" dirty="0"/>
              <a:t> </a:t>
            </a:r>
            <a:r>
              <a:rPr lang="sr-Cyrl-RS" sz="2400" dirty="0"/>
              <a:t>система, први професионални контакт са здравственом службом.</a:t>
            </a:r>
          </a:p>
          <a:p>
            <a:r>
              <a:rPr lang="sr-Cyrl-CS" sz="2400" dirty="0"/>
              <a:t>Заштита и унапређење здравља, спречавање и рано откривање болести, лечење и рехабилитацију болесних и повређених</a:t>
            </a:r>
            <a:r>
              <a:rPr lang="sr-Cyrl-CS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55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21"/>
    </mc:Choice>
    <mc:Fallback xmlns="">
      <p:transition spd="slow" advTm="3752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012632" cy="804704"/>
          </a:xfrm>
        </p:spPr>
        <p:txBody>
          <a:bodyPr/>
          <a:lstStyle/>
          <a:p>
            <a:pPr algn="ctr"/>
            <a:r>
              <a:rPr lang="sr-Cyrl-RS" dirty="0"/>
              <a:t>Хвала на пажњи</a:t>
            </a:r>
            <a:endParaRPr lang="en-US" dirty="0"/>
          </a:p>
        </p:txBody>
      </p:sp>
      <p:pic>
        <p:nvPicPr>
          <p:cNvPr id="2050" name="Picture 2" descr="C:\Users\Mirjana Petrovic\Desktop\zasti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6984776" cy="4324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ЗДРАВСТВЕНЕ УСТАНОВЕ КОЈЕ ОБАВЉАЈУ ЗДРАВСТВЕНУ ДЕЛАТНОСТ НА</a:t>
            </a:r>
            <a:r>
              <a:rPr lang="sr-Latn-RS" sz="2400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ПРИМАРНОМ НИВОУ ЗДРАВСТВЕНЕ ЗАШТИТЕ </a:t>
            </a:r>
            <a:br>
              <a:rPr lang="ru-RU" sz="2400" dirty="0">
                <a:latin typeface="+mn-lt"/>
              </a:rPr>
            </a:br>
            <a:endParaRPr lang="sr-Latn-RS" sz="2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cs typeface="Times New Roman" pitchFamily="18" charset="0"/>
              </a:rPr>
              <a:t>Дом здравља</a:t>
            </a:r>
          </a:p>
          <a:p>
            <a:r>
              <a:rPr lang="ru-RU" sz="2800" dirty="0">
                <a:cs typeface="Times New Roman" pitchFamily="18" charset="0"/>
              </a:rPr>
              <a:t>Апотекарска установа</a:t>
            </a:r>
          </a:p>
          <a:p>
            <a:r>
              <a:rPr lang="ru-RU" sz="2800" dirty="0">
                <a:cs typeface="Times New Roman" pitchFamily="18" charset="0"/>
              </a:rPr>
              <a:t>Завод (на примарном нивоу)</a:t>
            </a:r>
          </a:p>
          <a:p>
            <a:r>
              <a:rPr lang="ru-RU" sz="2800" dirty="0">
                <a:cs typeface="Times New Roman" pitchFamily="18" charset="0"/>
              </a:rPr>
              <a:t>Кључни институционални механизам за пружање услуга примарне здравствене заштите у Србији данас представља мрежа од 157 домова здравља, њихови огранци, здравствене станице и амбуланте.</a:t>
            </a:r>
            <a:endParaRPr lang="sr-Latn-RS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11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96"/>
    </mc:Choice>
    <mc:Fallback xmlns="">
      <p:transition spd="slow" advTm="3709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04856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Дом</a:t>
            </a:r>
            <a:r>
              <a:rPr lang="en-US" sz="2200" dirty="0"/>
              <a:t> </a:t>
            </a:r>
            <a:r>
              <a:rPr lang="sr-Cyrl-RS" sz="2200" dirty="0"/>
              <a:t>здравља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примарном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. </a:t>
            </a:r>
          </a:p>
          <a:p>
            <a:r>
              <a:rPr lang="sr-Cyrl-RS" sz="2200" u="sng" dirty="0"/>
              <a:t>Дом</a:t>
            </a:r>
            <a:r>
              <a:rPr lang="en-US" sz="2200" u="sng" dirty="0"/>
              <a:t> </a:t>
            </a:r>
            <a:r>
              <a:rPr lang="sr-Cyrl-RS" sz="2200" u="sng" dirty="0"/>
              <a:t>здравља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Република</a:t>
            </a:r>
            <a:r>
              <a:rPr lang="en-US" sz="2200" u="sng" dirty="0"/>
              <a:t> </a:t>
            </a:r>
            <a:r>
              <a:rPr lang="sr-Cyrl-RS" sz="2200" u="sng" dirty="0"/>
              <a:t>Србија</a:t>
            </a:r>
            <a:r>
              <a:rPr lang="en-US" sz="2200" u="sng" dirty="0"/>
              <a:t>, </a:t>
            </a:r>
            <a:r>
              <a:rPr lang="sr-Cyrl-RS" sz="2200" u="sng" dirty="0"/>
              <a:t>а</a:t>
            </a:r>
            <a:r>
              <a:rPr lang="en-US" sz="2200" u="sng" dirty="0"/>
              <a:t> </a:t>
            </a:r>
            <a:r>
              <a:rPr lang="sr-Cyrl-RS" sz="2200" u="sng" dirty="0"/>
              <a:t>на</a:t>
            </a:r>
            <a:r>
              <a:rPr lang="en-US" sz="2200" u="sng" dirty="0"/>
              <a:t> </a:t>
            </a:r>
            <a:r>
              <a:rPr lang="sr-Cyrl-RS" sz="2200" u="sng" dirty="0"/>
              <a:t>територији</a:t>
            </a:r>
            <a:r>
              <a:rPr lang="en-US" sz="2200" u="sng" dirty="0"/>
              <a:t> </a:t>
            </a:r>
            <a:r>
              <a:rPr lang="sr-Cyrl-RS" sz="2200" u="sng" dirty="0"/>
              <a:t>аутономне</a:t>
            </a:r>
            <a:r>
              <a:rPr lang="en-US" sz="2200" u="sng" dirty="0"/>
              <a:t> </a:t>
            </a:r>
            <a:r>
              <a:rPr lang="sr-Cyrl-RS" sz="2200" u="sng" dirty="0"/>
              <a:t>покрајине</a:t>
            </a:r>
            <a:r>
              <a:rPr lang="en-US" sz="2200" u="sng" dirty="0"/>
              <a:t> - </a:t>
            </a:r>
            <a:r>
              <a:rPr lang="sr-Cyrl-RS" sz="2200" u="sng" dirty="0"/>
              <a:t>аутономна</a:t>
            </a:r>
            <a:r>
              <a:rPr lang="en-US" sz="2200" u="sng" dirty="0"/>
              <a:t> </a:t>
            </a:r>
            <a:r>
              <a:rPr lang="sr-Cyrl-RS" sz="2200" u="sng" dirty="0"/>
              <a:t>покрајина</a:t>
            </a:r>
            <a:r>
              <a:rPr lang="en-US" sz="2200" u="sng" dirty="0"/>
              <a:t>,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законом</a:t>
            </a:r>
            <a:r>
              <a:rPr lang="en-US" sz="2200" u="sng" dirty="0"/>
              <a:t> </a:t>
            </a:r>
            <a:r>
              <a:rPr lang="sr-Cyrl-RS" sz="2200" u="sng" dirty="0"/>
              <a:t>и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80"/>
    </mc:Choice>
    <mc:Fallback xmlns="">
      <p:transition spd="slow" advTm="3478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07731"/>
            <a:ext cx="8172400" cy="6165304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Дом</a:t>
            </a:r>
            <a:r>
              <a:rPr lang="pl-PL" dirty="0"/>
              <a:t> </a:t>
            </a:r>
            <a:r>
              <a:rPr lang="sr-Cyrl-RS" dirty="0"/>
              <a:t>здравља</a:t>
            </a:r>
            <a:r>
              <a:rPr lang="pl-PL" dirty="0"/>
              <a:t> </a:t>
            </a:r>
            <a:r>
              <a:rPr lang="sr-Cyrl-RS" dirty="0"/>
              <a:t>је</a:t>
            </a:r>
            <a:r>
              <a:rPr lang="pl-PL" dirty="0"/>
              <a:t> </a:t>
            </a:r>
            <a:r>
              <a:rPr lang="sr-Cyrl-RS" dirty="0"/>
              <a:t>здравствена</a:t>
            </a:r>
            <a:r>
              <a:rPr lang="pl-PL" dirty="0"/>
              <a:t> </a:t>
            </a:r>
            <a:r>
              <a:rPr lang="sr-Cyrl-RS" dirty="0"/>
              <a:t>установа</a:t>
            </a:r>
            <a:r>
              <a:rPr lang="pl-PL" dirty="0"/>
              <a:t> </a:t>
            </a:r>
            <a:r>
              <a:rPr lang="sr-Cyrl-RS" dirty="0"/>
              <a:t>која</a:t>
            </a:r>
            <a:r>
              <a:rPr lang="pl-PL" dirty="0"/>
              <a:t> </a:t>
            </a:r>
            <a:r>
              <a:rPr lang="sr-Cyrl-RS" dirty="0"/>
              <a:t>обезбеђује</a:t>
            </a:r>
            <a:r>
              <a:rPr lang="pl-PL" dirty="0"/>
              <a:t> </a:t>
            </a:r>
            <a:r>
              <a:rPr lang="sr-Cyrl-RS" dirty="0"/>
              <a:t>најмање</a:t>
            </a:r>
            <a:r>
              <a:rPr lang="pl-PL" dirty="0"/>
              <a:t>: </a:t>
            </a:r>
          </a:p>
          <a:p>
            <a:pPr>
              <a:buNone/>
            </a:pPr>
            <a:r>
              <a:rPr lang="en-US" dirty="0"/>
              <a:t>	1) </a:t>
            </a:r>
            <a:r>
              <a:rPr lang="sr-Cyrl-RS" dirty="0"/>
              <a:t>превентивну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све</a:t>
            </a:r>
            <a:r>
              <a:rPr lang="en-US" dirty="0"/>
              <a:t> </a:t>
            </a:r>
            <a:r>
              <a:rPr lang="sr-Cyrl-RS" dirty="0"/>
              <a:t>категорије</a:t>
            </a:r>
            <a:r>
              <a:rPr lang="en-US" dirty="0"/>
              <a:t> </a:t>
            </a:r>
            <a:r>
              <a:rPr lang="sr-Cyrl-RS" dirty="0"/>
              <a:t>становништва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2)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деце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3)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жена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4)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sr-Latn-RS" dirty="0"/>
              <a:t> </a:t>
            </a:r>
            <a:r>
              <a:rPr lang="sr-Cyrl-RS" dirty="0"/>
              <a:t>одраслих - општа</a:t>
            </a:r>
            <a:r>
              <a:rPr lang="en-US" dirty="0"/>
              <a:t> </a:t>
            </a:r>
            <a:r>
              <a:rPr lang="sr-Cyrl-RS" dirty="0"/>
              <a:t>медицина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5)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поливалентне</a:t>
            </a:r>
            <a:r>
              <a:rPr lang="en-US" dirty="0"/>
              <a:t> </a:t>
            </a:r>
            <a:r>
              <a:rPr lang="sr-Cyrl-RS" dirty="0"/>
              <a:t>патронаже</a:t>
            </a:r>
            <a:r>
              <a:rPr lang="en-US" dirty="0"/>
              <a:t>, </a:t>
            </a:r>
            <a:r>
              <a:rPr lang="sr-Cyrl-RS" dirty="0"/>
              <a:t>кућног</a:t>
            </a:r>
            <a:r>
              <a:rPr lang="en-US" dirty="0"/>
              <a:t> </a:t>
            </a:r>
            <a:r>
              <a:rPr lang="sr-Cyrl-RS" dirty="0"/>
              <a:t>лечења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кућног</a:t>
            </a:r>
            <a:r>
              <a:rPr lang="en-US" dirty="0"/>
              <a:t> </a:t>
            </a:r>
            <a:r>
              <a:rPr lang="sr-Cyrl-RS" dirty="0"/>
              <a:t>лечења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палијативним</a:t>
            </a:r>
            <a:r>
              <a:rPr lang="en-US" dirty="0"/>
              <a:t> </a:t>
            </a:r>
            <a:r>
              <a:rPr lang="sr-Cyrl-RS" dirty="0"/>
              <a:t>збрињавањем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неге</a:t>
            </a:r>
            <a:r>
              <a:rPr lang="en-US" dirty="0"/>
              <a:t> </a:t>
            </a:r>
          </a:p>
          <a:p>
            <a:r>
              <a:rPr lang="sr-Cyrl-RS" dirty="0"/>
              <a:t>Дом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мора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лабораторијску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другу</a:t>
            </a:r>
            <a:r>
              <a:rPr lang="en-US" dirty="0"/>
              <a:t> </a:t>
            </a:r>
            <a:r>
              <a:rPr lang="sr-Cyrl-RS" dirty="0"/>
              <a:t>дијагностику</a:t>
            </a:r>
            <a:r>
              <a:rPr lang="en-US" dirty="0"/>
              <a:t> </a:t>
            </a:r>
            <a:endParaRPr lang="sr-Latn-RS" dirty="0"/>
          </a:p>
          <a:p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денталне медицине,  медицине</a:t>
            </a:r>
            <a:r>
              <a:rPr lang="en-US" dirty="0"/>
              <a:t> </a:t>
            </a:r>
            <a:r>
              <a:rPr lang="sr-Cyrl-RS" dirty="0"/>
              <a:t>рада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специјалистичко</a:t>
            </a:r>
            <a:r>
              <a:rPr lang="en-US" dirty="0"/>
              <a:t> </a:t>
            </a:r>
            <a:r>
              <a:rPr lang="sr-Cyrl-RS" dirty="0"/>
              <a:t>консултативна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</a:p>
          <a:p>
            <a:r>
              <a:rPr lang="en-US" dirty="0"/>
              <a:t> </a:t>
            </a:r>
            <a:r>
              <a:rPr lang="sr-Cyrl-RS" dirty="0"/>
              <a:t>Обавља се апотекарска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Дом</a:t>
            </a:r>
            <a:r>
              <a:rPr lang="vi-VN" dirty="0"/>
              <a:t> </a:t>
            </a:r>
            <a:r>
              <a:rPr lang="sr-Cyrl-RS" dirty="0"/>
              <a:t>здравља</a:t>
            </a:r>
            <a:r>
              <a:rPr lang="vi-VN" dirty="0"/>
              <a:t> </a:t>
            </a:r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санитетски</a:t>
            </a:r>
            <a:r>
              <a:rPr lang="vi-VN" dirty="0"/>
              <a:t> </a:t>
            </a:r>
            <a:r>
              <a:rPr lang="sr-Cyrl-RS" dirty="0"/>
              <a:t>превоз</a:t>
            </a:r>
            <a:r>
              <a:rPr lang="vi-VN" dirty="0"/>
              <a:t>, </a:t>
            </a:r>
            <a:r>
              <a:rPr lang="sr-Cyrl-RS" dirty="0"/>
              <a:t>као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превоз</a:t>
            </a:r>
            <a:r>
              <a:rPr lang="vi-VN" dirty="0"/>
              <a:t> </a:t>
            </a:r>
            <a:r>
              <a:rPr lang="sr-Cyrl-RS" dirty="0"/>
              <a:t>пацијената</a:t>
            </a:r>
            <a:r>
              <a:rPr lang="vi-VN" dirty="0"/>
              <a:t> </a:t>
            </a:r>
            <a:r>
              <a:rPr lang="sr-Cyrl-RS" dirty="0"/>
              <a:t>на</a:t>
            </a:r>
            <a:r>
              <a:rPr lang="vi-VN" dirty="0"/>
              <a:t> </a:t>
            </a:r>
            <a:r>
              <a:rPr lang="sr-Cyrl-RS" dirty="0"/>
              <a:t>дијализу</a:t>
            </a:r>
            <a:r>
              <a:rPr lang="vi-VN" dirty="0"/>
              <a:t>, </a:t>
            </a:r>
            <a:r>
              <a:rPr lang="sr-Cyrl-RS" dirty="0"/>
              <a:t>самостално</a:t>
            </a:r>
            <a:r>
              <a:rPr lang="vi-VN" dirty="0"/>
              <a:t> </a:t>
            </a:r>
            <a:r>
              <a:rPr lang="sr-Cyrl-RS" dirty="0"/>
              <a:t>или</a:t>
            </a:r>
            <a:r>
              <a:rPr lang="vi-VN" dirty="0"/>
              <a:t> </a:t>
            </a:r>
            <a:r>
              <a:rPr lang="sr-Cyrl-RS" dirty="0"/>
              <a:t>преко</a:t>
            </a:r>
            <a:r>
              <a:rPr lang="vi-VN" dirty="0"/>
              <a:t> </a:t>
            </a:r>
            <a:r>
              <a:rPr lang="sr-Cyrl-RS" dirty="0"/>
              <a:t>друге</a:t>
            </a:r>
            <a:r>
              <a:rPr lang="vi-VN" dirty="0"/>
              <a:t> </a:t>
            </a:r>
            <a:r>
              <a:rPr lang="sr-Cyrl-RS" dirty="0"/>
              <a:t>здравствене</a:t>
            </a:r>
            <a:r>
              <a:rPr lang="vi-VN" dirty="0"/>
              <a:t> </a:t>
            </a:r>
            <a:r>
              <a:rPr lang="sr-Cyrl-RS" dirty="0"/>
              <a:t>установе</a:t>
            </a:r>
            <a:r>
              <a:rPr lang="vi-VN" dirty="0"/>
              <a:t>, </a:t>
            </a:r>
            <a:r>
              <a:rPr lang="sr-Cyrl-RS" dirty="0"/>
              <a:t>у</a:t>
            </a:r>
            <a:r>
              <a:rPr lang="vi-VN" dirty="0"/>
              <a:t> </a:t>
            </a:r>
            <a:r>
              <a:rPr lang="sr-Cyrl-RS" dirty="0"/>
              <a:t>складу</a:t>
            </a:r>
            <a:r>
              <a:rPr lang="vi-VN" dirty="0"/>
              <a:t> </a:t>
            </a:r>
            <a:r>
              <a:rPr lang="sr-Cyrl-RS" dirty="0"/>
              <a:t>са</a:t>
            </a:r>
            <a:r>
              <a:rPr lang="vi-VN" dirty="0"/>
              <a:t> </a:t>
            </a:r>
            <a:r>
              <a:rPr lang="sr-Cyrl-RS" dirty="0"/>
              <a:t>законом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Планом</a:t>
            </a:r>
            <a:r>
              <a:rPr lang="vi-VN" dirty="0"/>
              <a:t> </a:t>
            </a:r>
            <a:r>
              <a:rPr lang="sr-Cyrl-RS" dirty="0"/>
              <a:t>мреже</a:t>
            </a:r>
            <a:r>
              <a:rPr lang="en-US" dirty="0"/>
              <a:t>.</a:t>
            </a:r>
            <a:r>
              <a:rPr lang="vi-VN" dirty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025"/>
    </mc:Choice>
    <mc:Fallback xmlns="">
      <p:transition spd="slow" advTm="1720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39000" cy="660688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172400" cy="6021288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Обавља хитну медицинску помоћ изузев ако не постоји </a:t>
            </a:r>
            <a:r>
              <a:rPr lang="ru-RU" dirty="0"/>
              <a:t>Завод за хитну медицинску помоћ на територији за коју је дом здравља основан</a:t>
            </a:r>
          </a:p>
          <a:p>
            <a:r>
              <a:rPr lang="ru-RU" dirty="0"/>
              <a:t>У зависности од броја становника, њихових здравствених потреба може обављати и специјалистичко-консултативну делатност из области: интерне медицине, офталмологије, оториноларингологије, психијатрије (заштита менталног здравља) и имати службу социјалне медицине са информатиком.</a:t>
            </a:r>
          </a:p>
          <a:p>
            <a:r>
              <a:rPr lang="sr-Cyrl-RS" dirty="0"/>
              <a:t>Дом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организовати</a:t>
            </a:r>
            <a:r>
              <a:rPr lang="en-US" dirty="0"/>
              <a:t> </a:t>
            </a:r>
            <a:r>
              <a:rPr lang="sr-Cyrl-RS" dirty="0"/>
              <a:t>огранке</a:t>
            </a:r>
            <a:r>
              <a:rPr lang="sr-Latn-RS" dirty="0"/>
              <a:t>,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станице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амбуланте</a:t>
            </a:r>
            <a:r>
              <a:rPr lang="en-US" dirty="0"/>
              <a:t> </a:t>
            </a:r>
            <a:endParaRPr lang="sr-Latn-RS" dirty="0"/>
          </a:p>
          <a:p>
            <a:r>
              <a:rPr lang="sr-Cyrl-RS" dirty="0"/>
              <a:t>У</a:t>
            </a:r>
            <a:r>
              <a:rPr lang="vi-VN" dirty="0"/>
              <a:t> </a:t>
            </a:r>
            <a:r>
              <a:rPr lang="sr-Cyrl-RS" dirty="0"/>
              <a:t>здравственој</a:t>
            </a:r>
            <a:r>
              <a:rPr lang="vi-VN" dirty="0"/>
              <a:t> </a:t>
            </a:r>
            <a:r>
              <a:rPr lang="sr-Cyrl-RS" dirty="0"/>
              <a:t>станици</a:t>
            </a:r>
            <a:r>
              <a:rPr lang="vi-VN" dirty="0"/>
              <a:t> </a:t>
            </a:r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се</a:t>
            </a:r>
            <a:r>
              <a:rPr lang="vi-VN" dirty="0"/>
              <a:t> </a:t>
            </a:r>
            <a:r>
              <a:rPr lang="sr-Cyrl-RS" dirty="0"/>
              <a:t>најмање</a:t>
            </a:r>
            <a:r>
              <a:rPr lang="vi-VN" dirty="0"/>
              <a:t> </a:t>
            </a:r>
            <a:r>
              <a:rPr lang="sr-Cyrl-RS" dirty="0"/>
              <a:t>здравствена</a:t>
            </a:r>
            <a:r>
              <a:rPr lang="vi-VN" dirty="0"/>
              <a:t> </a:t>
            </a:r>
            <a:r>
              <a:rPr lang="sr-Cyrl-RS" dirty="0"/>
              <a:t>делатност</a:t>
            </a:r>
            <a:r>
              <a:rPr lang="vi-VN" dirty="0"/>
              <a:t> </a:t>
            </a:r>
            <a:r>
              <a:rPr lang="sr-Cyrl-RS" dirty="0"/>
              <a:t>опште</a:t>
            </a:r>
            <a:r>
              <a:rPr lang="vi-VN" dirty="0"/>
              <a:t> </a:t>
            </a:r>
            <a:r>
              <a:rPr lang="sr-Cyrl-RS" dirty="0"/>
              <a:t>медицине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здравствена</a:t>
            </a:r>
            <a:r>
              <a:rPr lang="vi-VN" dirty="0"/>
              <a:t> </a:t>
            </a:r>
            <a:r>
              <a:rPr lang="sr-Cyrl-RS" dirty="0"/>
              <a:t>заштита</a:t>
            </a:r>
            <a:r>
              <a:rPr lang="vi-VN" dirty="0"/>
              <a:t> </a:t>
            </a:r>
            <a:r>
              <a:rPr lang="sr-Cyrl-RS" dirty="0"/>
              <a:t>деце</a:t>
            </a:r>
            <a:r>
              <a:rPr lang="vi-VN" dirty="0"/>
              <a:t>. </a:t>
            </a:r>
          </a:p>
          <a:p>
            <a:r>
              <a:rPr lang="sr-Cyrl-RS" dirty="0"/>
              <a:t>У</a:t>
            </a:r>
            <a:r>
              <a:rPr lang="sv-SE" dirty="0"/>
              <a:t> </a:t>
            </a:r>
            <a:r>
              <a:rPr lang="sr-Cyrl-RS" dirty="0"/>
              <a:t>здравственој</a:t>
            </a:r>
            <a:r>
              <a:rPr lang="sv-SE" dirty="0"/>
              <a:t> </a:t>
            </a:r>
            <a:r>
              <a:rPr lang="sr-Cyrl-RS" dirty="0"/>
              <a:t>амбуланти</a:t>
            </a:r>
            <a:r>
              <a:rPr lang="sv-SE" dirty="0"/>
              <a:t> </a:t>
            </a:r>
            <a:r>
              <a:rPr lang="sr-Cyrl-RS" dirty="0"/>
              <a:t>обезбеђује</a:t>
            </a:r>
            <a:r>
              <a:rPr lang="sv-SE" dirty="0"/>
              <a:t> </a:t>
            </a:r>
            <a:r>
              <a:rPr lang="sr-Cyrl-RS" dirty="0"/>
              <a:t>се</a:t>
            </a:r>
            <a:r>
              <a:rPr lang="sv-SE" dirty="0"/>
              <a:t> </a:t>
            </a:r>
            <a:r>
              <a:rPr lang="sr-Cyrl-RS" dirty="0"/>
              <a:t>најмање</a:t>
            </a:r>
            <a:r>
              <a:rPr lang="sv-SE" dirty="0"/>
              <a:t> </a:t>
            </a:r>
            <a:r>
              <a:rPr lang="sr-Cyrl-RS" dirty="0"/>
              <a:t>здравствена</a:t>
            </a:r>
            <a:r>
              <a:rPr lang="sv-SE" dirty="0"/>
              <a:t> </a:t>
            </a:r>
            <a:r>
              <a:rPr lang="sr-Cyrl-RS" dirty="0"/>
              <a:t>делатност</a:t>
            </a:r>
            <a:r>
              <a:rPr lang="sv-SE" dirty="0"/>
              <a:t> </a:t>
            </a:r>
            <a:r>
              <a:rPr lang="sr-Cyrl-RS" dirty="0"/>
              <a:t>опште</a:t>
            </a:r>
            <a:r>
              <a:rPr lang="sv-SE" dirty="0"/>
              <a:t> </a:t>
            </a:r>
            <a:r>
              <a:rPr lang="sr-Cyrl-RS" dirty="0"/>
              <a:t>медицине</a:t>
            </a:r>
            <a:r>
              <a:rPr lang="sv-SE" dirty="0"/>
              <a:t>. </a:t>
            </a:r>
          </a:p>
          <a:p>
            <a:r>
              <a:rPr lang="sr-Cyrl-RS" dirty="0"/>
              <a:t>Изузетно</a:t>
            </a:r>
            <a:r>
              <a:rPr lang="en-US" dirty="0"/>
              <a:t>,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подручјима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специфичним</a:t>
            </a:r>
            <a:r>
              <a:rPr lang="en-US" dirty="0"/>
              <a:t> </a:t>
            </a:r>
            <a:r>
              <a:rPr lang="sr-Cyrl-RS" dirty="0"/>
              <a:t>потребама</a:t>
            </a:r>
            <a:r>
              <a:rPr lang="en-US" dirty="0"/>
              <a:t> </a:t>
            </a:r>
            <a:r>
              <a:rPr lang="sr-Cyrl-RS" dirty="0"/>
              <a:t>пружања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становништву</a:t>
            </a:r>
            <a:r>
              <a:rPr lang="en-US" dirty="0"/>
              <a:t>, </a:t>
            </a:r>
            <a:r>
              <a:rPr lang="sr-Cyrl-RS" dirty="0"/>
              <a:t>где</a:t>
            </a:r>
            <a:r>
              <a:rPr lang="en-US" dirty="0"/>
              <a:t> </a:t>
            </a:r>
            <a:r>
              <a:rPr lang="sr-Cyrl-RS" dirty="0"/>
              <a:t>саобраћајни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географски</a:t>
            </a:r>
            <a:r>
              <a:rPr lang="en-US" dirty="0"/>
              <a:t> </a:t>
            </a:r>
            <a:r>
              <a:rPr lang="sr-Cyrl-RS" dirty="0"/>
              <a:t>услови</a:t>
            </a:r>
            <a:r>
              <a:rPr lang="en-US" dirty="0"/>
              <a:t> </a:t>
            </a:r>
            <a:r>
              <a:rPr lang="sr-Cyrl-RS" dirty="0"/>
              <a:t>то</a:t>
            </a:r>
            <a:r>
              <a:rPr lang="en-US" dirty="0"/>
              <a:t> </a:t>
            </a:r>
            <a:r>
              <a:rPr lang="sr-Cyrl-RS" dirty="0"/>
              <a:t>оправдавају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организовати</a:t>
            </a:r>
            <a:r>
              <a:rPr lang="en-US" dirty="0"/>
              <a:t> </a:t>
            </a:r>
            <a:r>
              <a:rPr lang="sr-Cyrl-RS" dirty="0"/>
              <a:t>стационар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ванболничко</a:t>
            </a:r>
            <a:r>
              <a:rPr lang="en-US" dirty="0"/>
              <a:t> </a:t>
            </a:r>
            <a:r>
              <a:rPr lang="sr-Cyrl-RS" dirty="0"/>
              <a:t>породилиште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Планом</a:t>
            </a:r>
            <a:r>
              <a:rPr lang="en-US" dirty="0"/>
              <a:t> </a:t>
            </a:r>
            <a:r>
              <a:rPr lang="sr-Cyrl-RS" dirty="0"/>
              <a:t>мреже</a:t>
            </a:r>
            <a:r>
              <a:rPr lang="en-US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841"/>
    </mc:Choice>
    <mc:Fallback xmlns="">
      <p:transition spd="slow" advTm="10584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773333" y="1772816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Дом здравља: </a:t>
            </a:r>
          </a:p>
          <a:p>
            <a:r>
              <a:rPr lang="ru-RU" sz="2400" dirty="0"/>
              <a:t>у општини са најмање 8.500 деце предшколског узраста може организовати у оквиру службе за здравствену заштиту деце одсек - развојно саветовалиште.</a:t>
            </a:r>
          </a:p>
          <a:p>
            <a:endParaRPr lang="ru-RU" sz="2400" dirty="0"/>
          </a:p>
          <a:p>
            <a:r>
              <a:rPr lang="ru-RU" sz="2400" dirty="0"/>
              <a:t>у општини са најмање 7.000 школске деце узраста од десет до 18 година може организовати у оквиру службе за здравствену заштиту школске деце одсек - саветовалиште за младе.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235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21"/>
    </mc:Choice>
    <mc:Fallback xmlns="">
      <p:transition spd="slow" advTm="54821"/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</TotalTime>
  <Words>2863</Words>
  <Application>Microsoft Office PowerPoint</Application>
  <PresentationFormat>On-screen Show (4:3)</PresentationFormat>
  <Paragraphs>210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Office Theme</vt:lpstr>
      <vt:lpstr>V.Vukomanovic-PhD_97-2003</vt:lpstr>
      <vt:lpstr>1_V.Vukomanovic-PhD_97-2003</vt:lpstr>
      <vt:lpstr>2_V.Vukomanovic-PhD_97-2003</vt:lpstr>
      <vt:lpstr>Примарна здарвствена заштита </vt:lpstr>
      <vt:lpstr>PowerPoint Presentation</vt:lpstr>
      <vt:lpstr>PowerPoint Presentation</vt:lpstr>
      <vt:lpstr>PowerPoint Presentation</vt:lpstr>
      <vt:lpstr>ЗДРАВСТВЕНЕ УСТАНОВЕ КОЈЕ ОБАВЉАЈУ ЗДРАВСТВЕНУ ДЕЛАТНОСТ НА ПРИМАРНОМ НИВОУ ЗДРАВСТВЕНЕ ЗАШТИТЕ  </vt:lpstr>
      <vt:lpstr>Дом здравља  </vt:lpstr>
      <vt:lpstr>Дом здравља  </vt:lpstr>
      <vt:lpstr>Дом здравља  </vt:lpstr>
      <vt:lpstr>PowerPoint Presentation</vt:lpstr>
      <vt:lpstr>PowerPoint Presentation</vt:lpstr>
      <vt:lpstr>Изабрани лекар-чувар капије</vt:lpstr>
      <vt:lpstr>Изабрани лекар-чувар капије</vt:lpstr>
      <vt:lpstr>Због чега је важно имати изабраног лекара</vt:lpstr>
      <vt:lpstr>       Превентивне мера у области примарне здравствене заштите</vt:lpstr>
      <vt:lpstr>PowerPoint Presentation</vt:lpstr>
      <vt:lpstr>PowerPoint Presentation</vt:lpstr>
      <vt:lpstr>PowerPoint Presentation</vt:lpstr>
      <vt:lpstr>      </vt:lpstr>
      <vt:lpstr>      </vt:lpstr>
      <vt:lpstr>      </vt:lpstr>
      <vt:lpstr>Здравствена установа поликлиника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Завод </vt:lpstr>
      <vt:lpstr>Завод </vt:lpstr>
      <vt:lpstr>Завод за здравствену заштиту студената </vt:lpstr>
      <vt:lpstr>PowerPoint Presentation</vt:lpstr>
      <vt:lpstr>Завод за здравствену заштиту радника </vt:lpstr>
      <vt:lpstr>Завод за ургентну медицину </vt:lpstr>
      <vt:lpstr>Завод за геријатрију и палијативно збрињавање </vt:lpstr>
      <vt:lpstr>Завод за денталну медицину </vt:lpstr>
      <vt:lpstr>Завод за плућне болести и туберкулозу </vt:lpstr>
      <vt:lpstr>Завод за кожне и венеричне болести </vt:lpstr>
      <vt:lpstr>Завод за лабораторијску дијагностику </vt:lpstr>
      <vt:lpstr>Закључак</vt:lpstr>
      <vt:lpstr>Хвала на пажњи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ЗДРАВСТВЕНА  СЛУЖБА</dc:title>
  <dc:creator>Mirjana Petrovic</dc:creator>
  <cp:lastModifiedBy>Majda</cp:lastModifiedBy>
  <cp:revision>359</cp:revision>
  <dcterms:created xsi:type="dcterms:W3CDTF">2019-05-02T08:11:30Z</dcterms:created>
  <dcterms:modified xsi:type="dcterms:W3CDTF">2020-09-20T09:53:20Z</dcterms:modified>
</cp:coreProperties>
</file>